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sldIdLst>
    <p:sldId id="258" r:id="rId2"/>
    <p:sldId id="282" r:id="rId3"/>
    <p:sldId id="283" r:id="rId4"/>
    <p:sldId id="260" r:id="rId5"/>
    <p:sldId id="287" r:id="rId6"/>
    <p:sldId id="285" r:id="rId7"/>
    <p:sldId id="261" r:id="rId8"/>
    <p:sldId id="262" r:id="rId9"/>
    <p:sldId id="264" r:id="rId10"/>
    <p:sldId id="267" r:id="rId11"/>
    <p:sldId id="273" r:id="rId12"/>
    <p:sldId id="281" r:id="rId13"/>
    <p:sldId id="274" r:id="rId14"/>
    <p:sldId id="276" r:id="rId15"/>
    <p:sldId id="286" r:id="rId16"/>
    <p:sldId id="278" r:id="rId17"/>
    <p:sldId id="284" r:id="rId1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00CC"/>
    <a:srgbClr val="000099"/>
    <a:srgbClr val="D6009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87276" autoAdjust="0"/>
  </p:normalViewPr>
  <p:slideViewPr>
    <p:cSldViewPr>
      <p:cViewPr varScale="1">
        <p:scale>
          <a:sx n="64" d="100"/>
          <a:sy n="64" d="100"/>
        </p:scale>
        <p:origin x="-15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1DD6DDB-123B-42DF-A503-D36720393DE2}" type="datetimeFigureOut">
              <a:rPr lang="ar-IQ" smtClean="0"/>
              <a:pPr/>
              <a:t>26/04/1442</a:t>
            </a:fld>
            <a:endParaRPr lang="ar-IQ"/>
          </a:p>
        </p:txBody>
      </p:sp>
      <p:sp>
        <p:nvSpPr>
          <p:cNvPr id="17" name="Footer Placeholder 16"/>
          <p:cNvSpPr>
            <a:spLocks noGrp="1"/>
          </p:cNvSpPr>
          <p:nvPr>
            <p:ph type="ftr" sz="quarter" idx="11"/>
          </p:nvPr>
        </p:nvSpPr>
        <p:spPr/>
        <p:txBody>
          <a:bodyPr/>
          <a:lstStyle>
            <a:extLst/>
          </a:lstStyle>
          <a:p>
            <a:endParaRPr lang="ar-IQ"/>
          </a:p>
        </p:txBody>
      </p:sp>
      <p:sp>
        <p:nvSpPr>
          <p:cNvPr id="29" name="Slide Number Placeholder 28"/>
          <p:cNvSpPr>
            <a:spLocks noGrp="1"/>
          </p:cNvSpPr>
          <p:nvPr>
            <p:ph type="sldNum" sz="quarter" idx="12"/>
          </p:nvPr>
        </p:nvSpPr>
        <p:spPr/>
        <p:txBody>
          <a:bodyPr/>
          <a:lstStyle>
            <a:extLst/>
          </a:lstStyle>
          <a:p>
            <a:fld id="{365AB1D5-3EA0-41C3-A509-40BC98FA6C8C}" type="slidenum">
              <a:rPr lang="ar-IQ" smtClean="0"/>
              <a:pPr/>
              <a:t>‹#›</a:t>
            </a:fld>
            <a:endParaRPr lang="ar-IQ"/>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DD6DDB-123B-42DF-A503-D36720393DE2}" type="datetimeFigureOut">
              <a:rPr lang="ar-IQ" smtClean="0"/>
              <a:pPr/>
              <a:t>26/04/1442</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DD6DDB-123B-42DF-A503-D36720393DE2}" type="datetimeFigureOut">
              <a:rPr lang="ar-IQ" smtClean="0"/>
              <a:pPr/>
              <a:t>26/04/1442</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DD6DDB-123B-42DF-A503-D36720393DE2}" type="datetimeFigureOut">
              <a:rPr lang="ar-IQ" smtClean="0"/>
              <a:pPr/>
              <a:t>26/04/1442</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1DD6DDB-123B-42DF-A503-D36720393DE2}" type="datetimeFigureOut">
              <a:rPr lang="ar-IQ" smtClean="0"/>
              <a:pPr/>
              <a:t>26/04/1442</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365AB1D5-3EA0-41C3-A509-40BC98FA6C8C}" type="slidenum">
              <a:rPr lang="ar-IQ" smtClean="0"/>
              <a:pPr/>
              <a:t>‹#›</a:t>
            </a:fld>
            <a:endParaRPr lang="ar-IQ"/>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DD6DDB-123B-42DF-A503-D36720393DE2}" type="datetimeFigureOut">
              <a:rPr lang="ar-IQ" smtClean="0"/>
              <a:pPr/>
              <a:t>26/04/1442</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1DD6DDB-123B-42DF-A503-D36720393DE2}" type="datetimeFigureOut">
              <a:rPr lang="ar-IQ" smtClean="0"/>
              <a:pPr/>
              <a:t>26/04/1442</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365AB1D5-3EA0-41C3-A509-40BC98FA6C8C}" type="slidenum">
              <a:rPr lang="ar-IQ" smtClean="0"/>
              <a:pPr/>
              <a:t>‹#›</a:t>
            </a:fld>
            <a:endParaRPr lang="ar-IQ"/>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1DD6DDB-123B-42DF-A503-D36720393DE2}" type="datetimeFigureOut">
              <a:rPr lang="ar-IQ" smtClean="0"/>
              <a:pPr/>
              <a:t>26/04/1442</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1DD6DDB-123B-42DF-A503-D36720393DE2}" type="datetimeFigureOut">
              <a:rPr lang="ar-IQ" smtClean="0"/>
              <a:pPr/>
              <a:t>26/04/1442</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DD6DDB-123B-42DF-A503-D36720393DE2}" type="datetimeFigureOut">
              <a:rPr lang="ar-IQ" smtClean="0"/>
              <a:pPr/>
              <a:t>26/04/1442</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365AB1D5-3EA0-41C3-A509-40BC98FA6C8C}"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1DD6DDB-123B-42DF-A503-D36720393DE2}" type="datetimeFigureOut">
              <a:rPr lang="ar-IQ" smtClean="0"/>
              <a:pPr/>
              <a:t>26/04/1442</a:t>
            </a:fld>
            <a:endParaRPr lang="ar-IQ"/>
          </a:p>
        </p:txBody>
      </p:sp>
      <p:sp>
        <p:nvSpPr>
          <p:cNvPr id="6" name="Footer Placeholder 5"/>
          <p:cNvSpPr>
            <a:spLocks noGrp="1"/>
          </p:cNvSpPr>
          <p:nvPr>
            <p:ph type="ftr" sz="quarter" idx="11"/>
          </p:nvPr>
        </p:nvSpPr>
        <p:spPr>
          <a:xfrm>
            <a:off x="914400" y="55499"/>
            <a:ext cx="5562600" cy="365125"/>
          </a:xfrm>
        </p:spPr>
        <p:txBody>
          <a:bodyPr/>
          <a:lstStyle>
            <a:extLst/>
          </a:lstStyle>
          <a:p>
            <a:endParaRPr lang="ar-IQ"/>
          </a:p>
        </p:txBody>
      </p:sp>
      <p:sp>
        <p:nvSpPr>
          <p:cNvPr id="7" name="Slide Number Placeholder 6"/>
          <p:cNvSpPr>
            <a:spLocks noGrp="1"/>
          </p:cNvSpPr>
          <p:nvPr>
            <p:ph type="sldNum" sz="quarter" idx="12"/>
          </p:nvPr>
        </p:nvSpPr>
        <p:spPr>
          <a:xfrm>
            <a:off x="8610600" y="55499"/>
            <a:ext cx="457200" cy="365125"/>
          </a:xfrm>
        </p:spPr>
        <p:txBody>
          <a:bodyPr/>
          <a:lstStyle>
            <a:extLst/>
          </a:lstStyle>
          <a:p>
            <a:fld id="{365AB1D5-3EA0-41C3-A509-40BC98FA6C8C}"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1DD6DDB-123B-42DF-A503-D36720393DE2}" type="datetimeFigureOut">
              <a:rPr lang="ar-IQ" smtClean="0"/>
              <a:pPr/>
              <a:t>26/04/1442</a:t>
            </a:fld>
            <a:endParaRPr lang="ar-IQ"/>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IQ"/>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65AB1D5-3EA0-41C3-A509-40BC98FA6C8C}"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ghr.nlm.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Theodor_Schwann" TargetMode="External"/><Relationship Id="rId2" Type="http://schemas.openxmlformats.org/officeDocument/2006/relationships/hyperlink" Target="http://en.wikipedia.org/wiki/Matthias_Schleiden" TargetMode="External"/><Relationship Id="rId1" Type="http://schemas.openxmlformats.org/officeDocument/2006/relationships/slideLayout" Target="../slideLayouts/slideLayout2.xml"/><Relationship Id="rId4" Type="http://schemas.openxmlformats.org/officeDocument/2006/relationships/hyperlink" Target="http://en.wikipedia.org/wiki/Rudolf_Vircho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65000">
              <a:schemeClr val="tx2">
                <a:lumMod val="50000"/>
              </a:schemeClr>
            </a:gs>
            <a:gs pos="100000">
              <a:schemeClr val="tx2">
                <a:lumMod val="50000"/>
              </a:schemeClr>
            </a:gs>
          </a:gsLst>
          <a:lin ang="5400000" scaled="0"/>
        </a:gradFill>
        <a:effectLst/>
      </p:bgPr>
    </p:bg>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549102" tIns="45720" rIns="549102" bIns="45720" numCol="1" anchor="ctr" anchorCtr="0" compatLnSpc="1">
            <a:prstTxWarp prst="textNoShape">
              <a:avLst/>
            </a:prstTxWarp>
            <a:spAutoFit/>
          </a:bodyPr>
          <a:lstStyle/>
          <a:p>
            <a:endParaRPr lang="ar-IQ"/>
          </a:p>
        </p:txBody>
      </p:sp>
      <p:sp>
        <p:nvSpPr>
          <p:cNvPr id="2052"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ar-IQ"/>
          </a:p>
        </p:txBody>
      </p:sp>
      <p:sp>
        <p:nvSpPr>
          <p:cNvPr id="2053" name="Rectangle 5"/>
          <p:cNvSpPr>
            <a:spLocks noChangeArrowheads="1"/>
          </p:cNvSpPr>
          <p:nvPr/>
        </p:nvSpPr>
        <p:spPr bwMode="auto">
          <a:xfrm>
            <a:off x="0" y="1462138"/>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3200" b="1" i="1" u="none" strike="noStrike" cap="none" normalizeH="0" baseline="0" dirty="0" smtClean="0">
                <a:ln>
                  <a:noFill/>
                </a:ln>
                <a:solidFill>
                  <a:schemeClr val="accent6">
                    <a:lumMod val="40000"/>
                    <a:lumOff val="60000"/>
                  </a:schemeClr>
                </a:solidFill>
                <a:effectLst/>
                <a:latin typeface="Century Gothic" pitchFamily="34" charset="0"/>
                <a:ea typeface="Century Gothic" pitchFamily="34" charset="0"/>
                <a:cs typeface="Arial" pitchFamily="34" charset="0"/>
              </a:rPr>
              <a:t>  </a:t>
            </a:r>
            <a:endParaRPr kumimoji="0" lang="en-GB" sz="3200" b="0" i="0" u="none" strike="noStrike" cap="none" normalizeH="0" baseline="0" dirty="0" smtClean="0">
              <a:ln>
                <a:noFill/>
              </a:ln>
              <a:solidFill>
                <a:srgbClr val="FFFF00"/>
              </a:solidFill>
              <a:effectLst/>
              <a:latin typeface="Arial" pitchFamily="34" charset="0"/>
              <a:cs typeface="Arial"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82704"/>
            <a:ext cx="143827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754688"/>
            <a:ext cx="15113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17911" y="2348880"/>
            <a:ext cx="5508178" cy="864096"/>
          </a:xfrm>
          <a:prstGeom prst="rect">
            <a:avLst/>
          </a:prstGeom>
          <a:solidFill>
            <a:schemeClr val="tx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sz="4400" dirty="0" smtClean="0"/>
              <a:t>Cell Biology</a:t>
            </a:r>
          </a:p>
          <a:p>
            <a:pPr algn="ctr"/>
            <a:r>
              <a:rPr lang="en-US" sz="4400" dirty="0" smtClean="0"/>
              <a:t>Lecture 1</a:t>
            </a:r>
            <a:endParaRPr lang="en-US" sz="4400" dirty="0"/>
          </a:p>
        </p:txBody>
      </p:sp>
      <p:sp>
        <p:nvSpPr>
          <p:cNvPr id="6" name="Rectangle 5"/>
          <p:cNvSpPr/>
          <p:nvPr/>
        </p:nvSpPr>
        <p:spPr>
          <a:xfrm>
            <a:off x="2077889" y="5085184"/>
            <a:ext cx="4988222" cy="648072"/>
          </a:xfrm>
          <a:prstGeom prst="rect">
            <a:avLst/>
          </a:prstGeom>
          <a:solidFill>
            <a:schemeClr val="tx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rPr>
              <a:t>Dr. </a:t>
            </a:r>
            <a:r>
              <a:rPr lang="en-US" sz="3200" b="1" dirty="0" err="1" smtClean="0">
                <a:ln w="50800"/>
                <a:solidFill>
                  <a:schemeClr val="bg1">
                    <a:shade val="50000"/>
                  </a:schemeClr>
                </a:solidFill>
              </a:rPr>
              <a:t>Asmaa</a:t>
            </a:r>
            <a:r>
              <a:rPr lang="en-US" sz="3200" b="1" dirty="0" smtClean="0">
                <a:ln w="50800"/>
                <a:solidFill>
                  <a:schemeClr val="bg1">
                    <a:shade val="50000"/>
                  </a:schemeClr>
                </a:solidFill>
              </a:rPr>
              <a:t> Sami Ibrahim</a:t>
            </a:r>
            <a:endParaRPr lang="en-US" sz="3200" b="1" dirty="0">
              <a:ln w="50800"/>
              <a:solidFill>
                <a:schemeClr val="bg1">
                  <a:shade val="50000"/>
                </a:schemeClr>
              </a:solidFill>
            </a:endParaRPr>
          </a:p>
        </p:txBody>
      </p:sp>
      <p:sp>
        <p:nvSpPr>
          <p:cNvPr id="7" name="Rectangle 6"/>
          <p:cNvSpPr/>
          <p:nvPr/>
        </p:nvSpPr>
        <p:spPr>
          <a:xfrm>
            <a:off x="1716906" y="5733256"/>
            <a:ext cx="5915000" cy="504056"/>
          </a:xfrm>
          <a:prstGeom prst="rect">
            <a:avLst/>
          </a:prstGeom>
          <a:solidFill>
            <a:schemeClr val="tx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rPr>
              <a:t>Ph.D. Cytogenetic and Biology of fish</a:t>
            </a:r>
            <a:endParaRPr lang="en-US" sz="2800" b="1" dirty="0">
              <a:ln w="50800"/>
              <a:solidFill>
                <a:schemeClr val="bg1">
                  <a:shade val="50000"/>
                </a:schemeClr>
              </a:solidFill>
            </a:endParaRPr>
          </a:p>
        </p:txBody>
      </p:sp>
      <p:sp>
        <p:nvSpPr>
          <p:cNvPr id="8" name="Rectangle 7"/>
          <p:cNvSpPr/>
          <p:nvPr/>
        </p:nvSpPr>
        <p:spPr>
          <a:xfrm>
            <a:off x="1461157" y="3717032"/>
            <a:ext cx="6426497" cy="720080"/>
          </a:xfrm>
          <a:prstGeom prst="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en-US" sz="2400" dirty="0" smtClean="0">
                <a:solidFill>
                  <a:srgbClr val="FFFF00"/>
                </a:solidFill>
                <a:latin typeface="Arial Unicode MS" pitchFamily="34" charset="-128"/>
                <a:ea typeface="Arial Unicode MS" pitchFamily="34" charset="-128"/>
                <a:cs typeface="Arial Unicode MS" pitchFamily="34" charset="-128"/>
              </a:rPr>
              <a:t>Second Level – </a:t>
            </a:r>
            <a:r>
              <a:rPr lang="en-US" sz="2400" dirty="0">
                <a:solidFill>
                  <a:srgbClr val="FFFF00"/>
                </a:solidFill>
                <a:latin typeface="Arial Unicode MS" pitchFamily="34" charset="-128"/>
                <a:ea typeface="Arial Unicode MS" pitchFamily="34" charset="-128"/>
                <a:cs typeface="Arial Unicode MS" pitchFamily="34" charset="-128"/>
              </a:rPr>
              <a:t>First </a:t>
            </a:r>
            <a:r>
              <a:rPr lang="en-US" sz="2400" dirty="0" smtClean="0">
                <a:solidFill>
                  <a:srgbClr val="FFFF00"/>
                </a:solidFill>
                <a:latin typeface="Arial Unicode MS" pitchFamily="34" charset="-128"/>
                <a:ea typeface="Arial Unicode MS" pitchFamily="34" charset="-128"/>
                <a:cs typeface="Arial Unicode MS" pitchFamily="34" charset="-128"/>
              </a:rPr>
              <a:t>semester / 2020 – 2021 </a:t>
            </a:r>
            <a:endParaRPr lang="en-US" sz="2400" dirty="0">
              <a:solidFill>
                <a:srgbClr val="FFFF0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136904" cy="5184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692696"/>
            <a:ext cx="8358246" cy="5879576"/>
          </a:xfrm>
        </p:spPr>
        <p:txBody>
          <a:bodyPr>
            <a:normAutofit fontScale="55000" lnSpcReduction="20000"/>
          </a:bodyPr>
          <a:lstStyle/>
          <a:p>
            <a:pPr marL="68580" indent="0" algn="ctr" rtl="0">
              <a:buNone/>
            </a:pPr>
            <a:r>
              <a:rPr lang="en-GB" sz="4400" b="1" dirty="0" smtClean="0">
                <a:solidFill>
                  <a:srgbClr val="C00000"/>
                </a:solidFill>
                <a:latin typeface="Arial" pitchFamily="34" charset="0"/>
                <a:cs typeface="Arial" pitchFamily="34" charset="0"/>
              </a:rPr>
              <a:t>CELL VARIABILITY</a:t>
            </a:r>
            <a:endParaRPr lang="en-US" sz="4400" b="1" dirty="0" smtClean="0">
              <a:solidFill>
                <a:srgbClr val="C00000"/>
              </a:solidFill>
              <a:latin typeface="Arial" pitchFamily="34" charset="0"/>
              <a:cs typeface="Arial" pitchFamily="34" charset="0"/>
            </a:endParaRPr>
          </a:p>
          <a:p>
            <a:pPr algn="l" rtl="0"/>
            <a:r>
              <a:rPr lang="en-GB" sz="4400" b="1" dirty="0" smtClean="0">
                <a:solidFill>
                  <a:schemeClr val="bg1">
                    <a:lumMod val="75000"/>
                    <a:lumOff val="25000"/>
                  </a:schemeClr>
                </a:solidFill>
                <a:latin typeface="Arial" pitchFamily="34" charset="0"/>
                <a:cs typeface="Arial" pitchFamily="34" charset="0"/>
              </a:rPr>
              <a:t>Not all cells are similar. Even cells within the same organism show difference in size, shape, and internal organization.</a:t>
            </a:r>
            <a:endParaRPr lang="en-US" sz="4400" b="1" dirty="0" smtClean="0">
              <a:solidFill>
                <a:schemeClr val="bg1">
                  <a:lumMod val="75000"/>
                  <a:lumOff val="25000"/>
                </a:schemeClr>
              </a:solidFill>
              <a:latin typeface="Arial" pitchFamily="34" charset="0"/>
              <a:cs typeface="Arial" pitchFamily="34" charset="0"/>
            </a:endParaRPr>
          </a:p>
          <a:p>
            <a:pPr marL="68580" indent="0" algn="ctr" rtl="0">
              <a:buNone/>
            </a:pPr>
            <a:r>
              <a:rPr lang="en-GB" sz="4400" b="1" dirty="0" smtClean="0">
                <a:solidFill>
                  <a:srgbClr val="C00000"/>
                </a:solidFill>
                <a:latin typeface="Arial" pitchFamily="34" charset="0"/>
                <a:cs typeface="Arial" pitchFamily="34" charset="0"/>
              </a:rPr>
              <a:t>CELL SIZE</a:t>
            </a:r>
            <a:endParaRPr lang="en-US" sz="4400" b="1" dirty="0" smtClean="0">
              <a:solidFill>
                <a:srgbClr val="C00000"/>
              </a:solidFill>
              <a:latin typeface="Arial" pitchFamily="34" charset="0"/>
              <a:cs typeface="Arial" pitchFamily="34" charset="0"/>
            </a:endParaRPr>
          </a:p>
          <a:p>
            <a:pPr algn="l" rtl="0"/>
            <a:r>
              <a:rPr lang="en-GB" sz="4400" b="1" dirty="0" smtClean="0">
                <a:solidFill>
                  <a:schemeClr val="bg1">
                    <a:lumMod val="75000"/>
                    <a:lumOff val="25000"/>
                  </a:schemeClr>
                </a:solidFill>
                <a:latin typeface="Arial" pitchFamily="34" charset="0"/>
                <a:cs typeface="Arial" pitchFamily="34" charset="0"/>
              </a:rPr>
              <a:t>A few types of cells are large enough to be seen by the eye ex  chicken egg , where's most cells are small for two main reasons: </a:t>
            </a:r>
            <a:endParaRPr lang="en-US" sz="4400" b="1" dirty="0" smtClean="0">
              <a:solidFill>
                <a:schemeClr val="bg1">
                  <a:lumMod val="75000"/>
                  <a:lumOff val="25000"/>
                </a:schemeClr>
              </a:solidFill>
              <a:latin typeface="Arial" pitchFamily="34" charset="0"/>
              <a:cs typeface="Arial" pitchFamily="34" charset="0"/>
            </a:endParaRPr>
          </a:p>
          <a:p>
            <a:pPr algn="l" rtl="0"/>
            <a:r>
              <a:rPr lang="en-GB" sz="4400" b="1" dirty="0" smtClean="0">
                <a:solidFill>
                  <a:schemeClr val="bg1">
                    <a:lumMod val="75000"/>
                    <a:lumOff val="25000"/>
                  </a:schemeClr>
                </a:solidFill>
                <a:latin typeface="Arial" pitchFamily="34" charset="0"/>
                <a:cs typeface="Arial" pitchFamily="34" charset="0"/>
              </a:rPr>
              <a:t>a). the ratio of nuclear material to the cytoplasm. </a:t>
            </a:r>
            <a:endParaRPr lang="en-US" sz="4400" b="1" dirty="0" smtClean="0">
              <a:solidFill>
                <a:schemeClr val="bg1">
                  <a:lumMod val="75000"/>
                  <a:lumOff val="25000"/>
                </a:schemeClr>
              </a:solidFill>
              <a:latin typeface="Arial" pitchFamily="34" charset="0"/>
              <a:cs typeface="Arial" pitchFamily="34" charset="0"/>
            </a:endParaRPr>
          </a:p>
          <a:p>
            <a:pPr algn="l" rtl="0"/>
            <a:r>
              <a:rPr lang="en-GB" sz="4400" b="1" dirty="0" smtClean="0">
                <a:solidFill>
                  <a:schemeClr val="bg1">
                    <a:lumMod val="75000"/>
                    <a:lumOff val="25000"/>
                  </a:schemeClr>
                </a:solidFill>
                <a:latin typeface="Arial" pitchFamily="34" charset="0"/>
                <a:cs typeface="Arial" pitchFamily="34" charset="0"/>
              </a:rPr>
              <a:t>b). the ratio of the surface area to volume. </a:t>
            </a:r>
          </a:p>
          <a:p>
            <a:pPr marL="68580" indent="0" algn="l" rtl="0">
              <a:buNone/>
            </a:pPr>
            <a:endParaRPr lang="en-US" sz="4400" b="1" dirty="0" smtClean="0">
              <a:solidFill>
                <a:srgbClr val="FFFF00"/>
              </a:solidFill>
              <a:latin typeface="Arial" pitchFamily="34" charset="0"/>
              <a:cs typeface="Arial" pitchFamily="34" charset="0"/>
            </a:endParaRPr>
          </a:p>
          <a:p>
            <a:pPr marL="68580" indent="0" algn="ctr" rtl="0">
              <a:buNone/>
            </a:pPr>
            <a:r>
              <a:rPr lang="en-GB" sz="4400" b="1" dirty="0" smtClean="0">
                <a:solidFill>
                  <a:srgbClr val="C00000"/>
                </a:solidFill>
                <a:latin typeface="Arial" pitchFamily="34" charset="0"/>
                <a:cs typeface="Arial" pitchFamily="34" charset="0"/>
              </a:rPr>
              <a:t>CELL SHAPE</a:t>
            </a:r>
            <a:endParaRPr lang="en-US" sz="4400" b="1" dirty="0" smtClean="0">
              <a:solidFill>
                <a:srgbClr val="C00000"/>
              </a:solidFill>
              <a:latin typeface="Arial" pitchFamily="34" charset="0"/>
              <a:cs typeface="Arial" pitchFamily="34" charset="0"/>
            </a:endParaRPr>
          </a:p>
          <a:p>
            <a:pPr algn="l" rtl="0"/>
            <a:r>
              <a:rPr lang="en-GB" sz="4400" b="1" dirty="0" smtClean="0">
                <a:solidFill>
                  <a:schemeClr val="bg1">
                    <a:lumMod val="75000"/>
                    <a:lumOff val="25000"/>
                  </a:schemeClr>
                </a:solidFill>
                <a:latin typeface="Arial" pitchFamily="34" charset="0"/>
                <a:cs typeface="Arial" pitchFamily="34" charset="0"/>
              </a:rPr>
              <a:t>Cells come in a variety of shapes – depending on their function ex.  </a:t>
            </a:r>
            <a:endParaRPr lang="en-US" sz="4400" b="1" dirty="0" smtClean="0">
              <a:solidFill>
                <a:schemeClr val="bg1">
                  <a:lumMod val="75000"/>
                  <a:lumOff val="25000"/>
                </a:schemeClr>
              </a:solidFill>
              <a:latin typeface="Arial" pitchFamily="34" charset="0"/>
              <a:cs typeface="Arial" pitchFamily="34" charset="0"/>
            </a:endParaRPr>
          </a:p>
          <a:p>
            <a:pPr algn="l" rtl="0"/>
            <a:r>
              <a:rPr lang="en-GB" sz="4400" b="1" dirty="0" smtClean="0">
                <a:solidFill>
                  <a:schemeClr val="bg1">
                    <a:lumMod val="75000"/>
                    <a:lumOff val="25000"/>
                  </a:schemeClr>
                </a:solidFill>
                <a:latin typeface="Arial" pitchFamily="34" charset="0"/>
                <a:cs typeface="Arial" pitchFamily="34" charset="0"/>
              </a:rPr>
              <a:t>Blood cells are rounded disks, so that they can flow smoothly. </a:t>
            </a:r>
            <a:endParaRPr lang="en-US" sz="4400" b="1" dirty="0" smtClean="0">
              <a:solidFill>
                <a:schemeClr val="bg1">
                  <a:lumMod val="75000"/>
                  <a:lumOff val="25000"/>
                </a:schemeClr>
              </a:solidFill>
              <a:latin typeface="Arial" pitchFamily="34" charset="0"/>
              <a:cs typeface="Arial" pitchFamily="34" charset="0"/>
            </a:endParaRPr>
          </a:p>
          <a:p>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rcRect l="15690" r="20810"/>
          <a:stretch/>
        </p:blipFill>
        <p:spPr bwMode="auto">
          <a:xfrm>
            <a:off x="971600" y="332656"/>
            <a:ext cx="7272808" cy="5709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3366CC"/>
            </a:gs>
            <a:gs pos="65000">
              <a:schemeClr val="accent5">
                <a:lumMod val="75000"/>
              </a:schemeClr>
            </a:gs>
            <a:gs pos="100000">
              <a:schemeClr val="tx2">
                <a:lumMod val="5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914400"/>
          </a:xfrm>
        </p:spPr>
        <p:txBody>
          <a:bodyPr/>
          <a:lstStyle/>
          <a:p>
            <a:pPr algn="ctr"/>
            <a:r>
              <a:rPr lang="en-GB" b="1" dirty="0" smtClean="0">
                <a:solidFill>
                  <a:srgbClr val="FFFF00"/>
                </a:solidFill>
              </a:rPr>
              <a:t>INTERNAL ORGANIZATION</a:t>
            </a:r>
            <a:r>
              <a:rPr lang="en-US" dirty="0" smtClean="0"/>
              <a:t/>
            </a:r>
            <a:br>
              <a:rPr lang="en-US" dirty="0" smtClean="0"/>
            </a:br>
            <a:endParaRPr lang="ar-IQ" dirty="0"/>
          </a:p>
        </p:txBody>
      </p:sp>
      <p:sp>
        <p:nvSpPr>
          <p:cNvPr id="3" name="Content Placeholder 2"/>
          <p:cNvSpPr>
            <a:spLocks noGrp="1"/>
          </p:cNvSpPr>
          <p:nvPr>
            <p:ph idx="1"/>
          </p:nvPr>
        </p:nvSpPr>
        <p:spPr>
          <a:xfrm>
            <a:off x="179512" y="1052736"/>
            <a:ext cx="8784976" cy="5688632"/>
          </a:xfrm>
        </p:spPr>
        <p:txBody>
          <a:bodyPr/>
          <a:lstStyle/>
          <a:p>
            <a:pPr marL="68580" indent="0" algn="just" rtl="0">
              <a:buNone/>
            </a:pPr>
            <a:r>
              <a:rPr lang="en-GB" sz="2400" dirty="0" smtClean="0">
                <a:latin typeface="Arial" pitchFamily="34" charset="0"/>
                <a:cs typeface="Arial" pitchFamily="34" charset="0"/>
              </a:rPr>
              <a:t>1-</a:t>
            </a:r>
            <a:r>
              <a:rPr lang="en-GB" sz="2400" dirty="0" smtClean="0">
                <a:solidFill>
                  <a:schemeClr val="accent4">
                    <a:lumMod val="40000"/>
                    <a:lumOff val="60000"/>
                  </a:schemeClr>
                </a:solidFill>
                <a:latin typeface="Arial" pitchFamily="34" charset="0"/>
                <a:cs typeface="Arial" pitchFamily="34" charset="0"/>
              </a:rPr>
              <a:t> Cells</a:t>
            </a:r>
            <a:r>
              <a:rPr lang="en-GB" sz="2400" dirty="0" smtClean="0">
                <a:solidFill>
                  <a:srgbClr val="FFFF00"/>
                </a:solidFill>
                <a:latin typeface="Arial" pitchFamily="34" charset="0"/>
                <a:cs typeface="Arial" pitchFamily="34" charset="0"/>
              </a:rPr>
              <a:t> contain a variety of internal structures called </a:t>
            </a:r>
            <a:r>
              <a:rPr lang="en-GB" sz="2400" b="1" dirty="0" smtClean="0">
                <a:solidFill>
                  <a:schemeClr val="accent4">
                    <a:lumMod val="40000"/>
                    <a:lumOff val="60000"/>
                  </a:schemeClr>
                </a:solidFill>
                <a:latin typeface="Arial" pitchFamily="34" charset="0"/>
                <a:cs typeface="Arial" pitchFamily="34" charset="0"/>
              </a:rPr>
              <a:t>organelles</a:t>
            </a:r>
            <a:r>
              <a:rPr lang="en-GB" sz="2400" dirty="0" smtClean="0">
                <a:solidFill>
                  <a:srgbClr val="FFFF00"/>
                </a:solidFill>
                <a:latin typeface="Arial" pitchFamily="34" charset="0"/>
                <a:cs typeface="Arial" pitchFamily="34" charset="0"/>
              </a:rPr>
              <a:t>. </a:t>
            </a:r>
            <a:endParaRPr lang="en-US" sz="2400" dirty="0" smtClean="0">
              <a:solidFill>
                <a:srgbClr val="FFFF00"/>
              </a:solidFill>
              <a:latin typeface="Arial" pitchFamily="34" charset="0"/>
              <a:cs typeface="Arial" pitchFamily="34" charset="0"/>
            </a:endParaRPr>
          </a:p>
          <a:p>
            <a:pPr marL="68580" indent="0" algn="just" rtl="0">
              <a:buNone/>
            </a:pPr>
            <a:r>
              <a:rPr lang="en-GB" sz="2400" dirty="0" smtClean="0">
                <a:latin typeface="Arial" pitchFamily="34" charset="0"/>
                <a:cs typeface="Arial" pitchFamily="34" charset="0"/>
              </a:rPr>
              <a:t>2- </a:t>
            </a:r>
            <a:r>
              <a:rPr lang="en-GB" sz="2400" dirty="0" smtClean="0">
                <a:solidFill>
                  <a:srgbClr val="FFFF00"/>
                </a:solidFill>
                <a:latin typeface="Arial" pitchFamily="34" charset="0"/>
                <a:cs typeface="Arial" pitchFamily="34" charset="0"/>
              </a:rPr>
              <a:t> </a:t>
            </a:r>
            <a:r>
              <a:rPr lang="en-GB" sz="2400" b="1" i="1" dirty="0" smtClean="0">
                <a:solidFill>
                  <a:schemeClr val="accent6">
                    <a:lumMod val="60000"/>
                    <a:lumOff val="40000"/>
                  </a:schemeClr>
                </a:solidFill>
                <a:latin typeface="Arial" pitchFamily="34" charset="0"/>
                <a:cs typeface="Arial" pitchFamily="34" charset="0"/>
              </a:rPr>
              <a:t>An organelle</a:t>
            </a:r>
            <a:r>
              <a:rPr lang="en-GB" sz="2400" b="1" dirty="0" smtClean="0">
                <a:solidFill>
                  <a:schemeClr val="accent6">
                    <a:lumMod val="60000"/>
                    <a:lumOff val="40000"/>
                  </a:schemeClr>
                </a:solidFill>
                <a:latin typeface="Arial" pitchFamily="34" charset="0"/>
                <a:cs typeface="Arial" pitchFamily="34" charset="0"/>
              </a:rPr>
              <a:t> </a:t>
            </a:r>
            <a:r>
              <a:rPr lang="en-GB" sz="2400" dirty="0" smtClean="0">
                <a:solidFill>
                  <a:srgbClr val="FFFF00"/>
                </a:solidFill>
                <a:latin typeface="Arial" pitchFamily="34" charset="0"/>
                <a:cs typeface="Arial" pitchFamily="34" charset="0"/>
              </a:rPr>
              <a:t>is a cell component that performs a specific function in that cell.</a:t>
            </a:r>
            <a:endParaRPr lang="en-US" sz="2400" dirty="0" smtClean="0">
              <a:solidFill>
                <a:srgbClr val="FFFF00"/>
              </a:solidFill>
              <a:latin typeface="Arial" pitchFamily="34" charset="0"/>
              <a:cs typeface="Arial" pitchFamily="34" charset="0"/>
            </a:endParaRPr>
          </a:p>
          <a:p>
            <a:pPr marL="68580" indent="0" algn="just" rtl="0">
              <a:buNone/>
            </a:pPr>
            <a:r>
              <a:rPr lang="en-GB" sz="2400" dirty="0" smtClean="0">
                <a:latin typeface="Arial" pitchFamily="34" charset="0"/>
                <a:cs typeface="Arial" pitchFamily="34" charset="0"/>
              </a:rPr>
              <a:t>3- </a:t>
            </a:r>
            <a:r>
              <a:rPr lang="en-GB" sz="2400" dirty="0" smtClean="0">
                <a:solidFill>
                  <a:srgbClr val="FFFF00"/>
                </a:solidFill>
                <a:latin typeface="Arial" pitchFamily="34" charset="0"/>
                <a:cs typeface="Arial" pitchFamily="34" charset="0"/>
              </a:rPr>
              <a:t>The organelles of a cell maintain the life of the cell. </a:t>
            </a:r>
          </a:p>
          <a:p>
            <a:pPr marL="68580" indent="0" algn="just" rtl="0">
              <a:buNone/>
            </a:pPr>
            <a:r>
              <a:rPr lang="en-GB" sz="2400" dirty="0" smtClean="0">
                <a:latin typeface="Arial" pitchFamily="34" charset="0"/>
                <a:cs typeface="Arial" pitchFamily="34" charset="0"/>
              </a:rPr>
              <a:t>4-</a:t>
            </a:r>
            <a:r>
              <a:rPr lang="en-GB" sz="2400" dirty="0" smtClean="0">
                <a:solidFill>
                  <a:srgbClr val="FFFF00"/>
                </a:solidFill>
                <a:latin typeface="Arial" pitchFamily="34" charset="0"/>
                <a:cs typeface="Arial" pitchFamily="34" charset="0"/>
              </a:rPr>
              <a:t> </a:t>
            </a:r>
            <a:r>
              <a:rPr lang="en-US" sz="2400" dirty="0">
                <a:solidFill>
                  <a:srgbClr val="FFFF00"/>
                </a:solidFill>
                <a:latin typeface="Arial" pitchFamily="34" charset="0"/>
                <a:cs typeface="Arial" pitchFamily="34" charset="0"/>
              </a:rPr>
              <a:t>There are many different cells; however, there are certain structures common to all cells. For example, The entire cell is surrounded by a </a:t>
            </a:r>
            <a:r>
              <a:rPr lang="en-US" sz="2400" b="1" dirty="0">
                <a:solidFill>
                  <a:schemeClr val="accent6">
                    <a:lumMod val="60000"/>
                    <a:lumOff val="40000"/>
                  </a:schemeClr>
                </a:solidFill>
                <a:latin typeface="Arial" pitchFamily="34" charset="0"/>
                <a:cs typeface="Arial" pitchFamily="34" charset="0"/>
              </a:rPr>
              <a:t>thin cell membrane</a:t>
            </a:r>
            <a:r>
              <a:rPr lang="en-US" sz="2400" dirty="0">
                <a:solidFill>
                  <a:srgbClr val="FFFF00"/>
                </a:solidFill>
                <a:latin typeface="Arial" pitchFamily="34" charset="0"/>
                <a:cs typeface="Arial" pitchFamily="34" charset="0"/>
              </a:rPr>
              <a:t>. All membranes have the same basic structure</a:t>
            </a:r>
            <a:r>
              <a:rPr lang="en-US" sz="2400" dirty="0" smtClean="0">
                <a:solidFill>
                  <a:srgbClr val="FFFF00"/>
                </a:solidFill>
                <a:latin typeface="Arial" pitchFamily="34" charset="0"/>
                <a:cs typeface="Arial" pitchFamily="34" charset="0"/>
              </a:rPr>
              <a:t>.</a:t>
            </a:r>
          </a:p>
          <a:p>
            <a:pPr marL="68580" indent="0" algn="just" rtl="0">
              <a:buNone/>
            </a:pPr>
            <a:r>
              <a:rPr lang="en-US" sz="2400" dirty="0">
                <a:latin typeface="Arial" pitchFamily="34" charset="0"/>
                <a:cs typeface="Arial" pitchFamily="34" charset="0"/>
              </a:rPr>
              <a:t>5-</a:t>
            </a:r>
            <a:r>
              <a:rPr lang="en-US" sz="2400" dirty="0">
                <a:solidFill>
                  <a:srgbClr val="FFFF00"/>
                </a:solidFill>
                <a:latin typeface="Arial" pitchFamily="34" charset="0"/>
                <a:cs typeface="Arial" pitchFamily="34" charset="0"/>
              </a:rPr>
              <a:t> Organelles often have their own membranes too – once again, these membranes have a similar structure</a:t>
            </a:r>
            <a:r>
              <a:rPr lang="en-US" sz="2400" dirty="0" smtClean="0">
                <a:solidFill>
                  <a:srgbClr val="FFFF00"/>
                </a:solidFill>
                <a:latin typeface="Arial" pitchFamily="34" charset="0"/>
                <a:cs typeface="Arial" pitchFamily="34" charset="0"/>
              </a:rPr>
              <a:t>.</a:t>
            </a:r>
          </a:p>
          <a:p>
            <a:pPr marL="68580" indent="0" algn="just" rtl="0">
              <a:buNone/>
            </a:pPr>
            <a:r>
              <a:rPr lang="en-US" sz="2400" dirty="0">
                <a:latin typeface="Arial" pitchFamily="34" charset="0"/>
                <a:cs typeface="Arial" pitchFamily="34" charset="0"/>
              </a:rPr>
              <a:t>6-</a:t>
            </a:r>
            <a:r>
              <a:rPr lang="en-US" sz="2400" dirty="0">
                <a:solidFill>
                  <a:srgbClr val="FFFF00"/>
                </a:solidFill>
                <a:latin typeface="Arial" pitchFamily="34" charset="0"/>
                <a:cs typeface="Arial" pitchFamily="34" charset="0"/>
              </a:rPr>
              <a:t> The </a:t>
            </a:r>
            <a:r>
              <a:rPr lang="en-US" sz="2400" b="1" dirty="0">
                <a:solidFill>
                  <a:schemeClr val="accent6">
                    <a:lumMod val="60000"/>
                    <a:lumOff val="40000"/>
                  </a:schemeClr>
                </a:solidFill>
                <a:latin typeface="Arial" pitchFamily="34" charset="0"/>
                <a:cs typeface="Arial" pitchFamily="34" charset="0"/>
              </a:rPr>
              <a:t>nucleus</a:t>
            </a:r>
            <a:r>
              <a:rPr lang="en-US" sz="2400" dirty="0">
                <a:solidFill>
                  <a:srgbClr val="FFFF00"/>
                </a:solidFill>
                <a:latin typeface="Arial" pitchFamily="34" charset="0"/>
                <a:cs typeface="Arial" pitchFamily="34" charset="0"/>
              </a:rPr>
              <a:t> , </a:t>
            </a:r>
            <a:r>
              <a:rPr lang="en-US" sz="2400" b="1" dirty="0">
                <a:solidFill>
                  <a:schemeClr val="accent6">
                    <a:lumMod val="60000"/>
                    <a:lumOff val="40000"/>
                  </a:schemeClr>
                </a:solidFill>
                <a:latin typeface="Arial" pitchFamily="34" charset="0"/>
                <a:cs typeface="Arial" pitchFamily="34" charset="0"/>
              </a:rPr>
              <a:t>mitochondria</a:t>
            </a:r>
            <a:r>
              <a:rPr lang="en-US" sz="2400" dirty="0">
                <a:solidFill>
                  <a:srgbClr val="FFFF00"/>
                </a:solidFill>
                <a:latin typeface="Arial" pitchFamily="34" charset="0"/>
                <a:cs typeface="Arial" pitchFamily="34" charset="0"/>
              </a:rPr>
              <a:t> and </a:t>
            </a:r>
            <a:r>
              <a:rPr lang="en-US" sz="2400" b="1" dirty="0">
                <a:solidFill>
                  <a:schemeClr val="accent6">
                    <a:lumMod val="60000"/>
                    <a:lumOff val="40000"/>
                  </a:schemeClr>
                </a:solidFill>
                <a:latin typeface="Arial" pitchFamily="34" charset="0"/>
                <a:cs typeface="Arial" pitchFamily="34" charset="0"/>
              </a:rPr>
              <a:t>chloroplasts</a:t>
            </a:r>
            <a:r>
              <a:rPr lang="en-US" sz="2400" dirty="0">
                <a:solidFill>
                  <a:srgbClr val="FFFF00"/>
                </a:solidFill>
                <a:latin typeface="Arial" pitchFamily="34" charset="0"/>
                <a:cs typeface="Arial" pitchFamily="34" charset="0"/>
              </a:rPr>
              <a:t> all have double membranes, more correctly called </a:t>
            </a:r>
            <a:r>
              <a:rPr lang="en-US" sz="2400" b="1" dirty="0">
                <a:solidFill>
                  <a:srgbClr val="C00000"/>
                </a:solidFill>
                <a:latin typeface="Arial" pitchFamily="34" charset="0"/>
                <a:cs typeface="Arial" pitchFamily="34" charset="0"/>
              </a:rPr>
              <a:t>envelopes</a:t>
            </a:r>
            <a:r>
              <a:rPr lang="en-US" sz="2400" dirty="0">
                <a:solidFill>
                  <a:srgbClr val="FFFF00"/>
                </a:solidFill>
                <a:latin typeface="Arial" pitchFamily="34" charset="0"/>
                <a:cs typeface="Arial" pitchFamily="34" charset="0"/>
              </a:rPr>
              <a:t>.</a:t>
            </a:r>
          </a:p>
          <a:p>
            <a:pPr marL="68580" indent="0" algn="just" rtl="0">
              <a:buNone/>
            </a:pPr>
            <a:endParaRPr lang="en-US" sz="2400" dirty="0">
              <a:solidFill>
                <a:srgbClr val="FFFF00"/>
              </a:solidFill>
              <a:latin typeface="Arial" pitchFamily="34" charset="0"/>
              <a:cs typeface="Arial" pitchFamily="34" charset="0"/>
            </a:endParaRPr>
          </a:p>
          <a:p>
            <a:pPr marL="68580" indent="0" algn="just" rtl="0">
              <a:buNone/>
            </a:pPr>
            <a:endParaRPr lang="en-US" sz="2400" dirty="0">
              <a:solidFill>
                <a:srgbClr val="FFFF00"/>
              </a:solidFill>
              <a:latin typeface="Arial" pitchFamily="34" charset="0"/>
              <a:cs typeface="Arial" pitchFamily="34" charset="0"/>
            </a:endParaRPr>
          </a:p>
          <a:p>
            <a:pPr marL="68580" indent="0" algn="just" rtl="0">
              <a:buNone/>
            </a:pPr>
            <a:endParaRPr lang="en-GB" sz="2400" dirty="0" smtClean="0">
              <a:solidFill>
                <a:srgbClr val="FFFF00"/>
              </a:solidFill>
              <a:latin typeface="Arial" pitchFamily="34" charset="0"/>
              <a:cs typeface="Arial" pitchFamily="34" charset="0"/>
            </a:endParaRPr>
          </a:p>
          <a:p>
            <a:pPr marL="68580" indent="0" algn="just" rtl="0">
              <a:buNone/>
            </a:pPr>
            <a:endParaRPr lang="en-US" sz="2400" dirty="0" smtClean="0">
              <a:solidFill>
                <a:srgbClr val="FFFF00"/>
              </a:solidFill>
              <a:latin typeface="Arial" pitchFamily="34" charset="0"/>
              <a:cs typeface="Arial" pitchFamily="34" charset="0"/>
            </a:endParaRPr>
          </a:p>
          <a:p>
            <a:pPr marL="68580" indent="0">
              <a:buNone/>
            </a:pP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612680"/>
          </a:xfrm>
        </p:spPr>
        <p:txBody>
          <a:bodyPr/>
          <a:lstStyle/>
          <a:p>
            <a:pPr algn="ctr"/>
            <a:r>
              <a:rPr lang="en-GB" sz="2800" b="1" dirty="0">
                <a:solidFill>
                  <a:srgbClr val="D60093"/>
                </a:solidFill>
                <a:latin typeface="Arial" pitchFamily="34" charset="0"/>
                <a:cs typeface="Arial" pitchFamily="34" charset="0"/>
              </a:rPr>
              <a:t>Function of Cells</a:t>
            </a:r>
          </a:p>
        </p:txBody>
      </p:sp>
      <p:sp>
        <p:nvSpPr>
          <p:cNvPr id="3" name="Content Placeholder 2"/>
          <p:cNvSpPr>
            <a:spLocks noGrp="1"/>
          </p:cNvSpPr>
          <p:nvPr>
            <p:ph idx="1"/>
          </p:nvPr>
        </p:nvSpPr>
        <p:spPr>
          <a:xfrm>
            <a:off x="251520" y="908720"/>
            <a:ext cx="8640960" cy="5760640"/>
          </a:xfrm>
        </p:spPr>
        <p:txBody>
          <a:bodyPr>
            <a:normAutofit lnSpcReduction="10000"/>
          </a:bodyPr>
          <a:lstStyle/>
          <a:p>
            <a:pPr marL="68580" indent="0" algn="just" rtl="0">
              <a:buNone/>
            </a:pPr>
            <a:r>
              <a:rPr lang="en-US" sz="2400" b="1" dirty="0" smtClean="0">
                <a:solidFill>
                  <a:schemeClr val="bg1"/>
                </a:solidFill>
                <a:latin typeface="Arial" pitchFamily="34" charset="0"/>
                <a:cs typeface="Arial" pitchFamily="34" charset="0"/>
              </a:rPr>
              <a:t>Scientists </a:t>
            </a:r>
            <a:r>
              <a:rPr lang="en-US" sz="2400" b="1" dirty="0">
                <a:solidFill>
                  <a:schemeClr val="bg1"/>
                </a:solidFill>
                <a:latin typeface="Arial" pitchFamily="34" charset="0"/>
                <a:cs typeface="Arial" pitchFamily="34" charset="0"/>
              </a:rPr>
              <a:t>define seven functions that must be preform by a living organism :</a:t>
            </a:r>
          </a:p>
          <a:p>
            <a:pPr marL="68580" indent="0" algn="just" rtl="0">
              <a:buNone/>
            </a:pPr>
            <a:r>
              <a:rPr lang="en-US" sz="2400" b="1" dirty="0">
                <a:solidFill>
                  <a:srgbClr val="C00000"/>
                </a:solidFill>
                <a:latin typeface="Arial" pitchFamily="34" charset="0"/>
                <a:cs typeface="Arial" pitchFamily="34" charset="0"/>
              </a:rPr>
              <a:t>1. </a:t>
            </a:r>
            <a:r>
              <a:rPr lang="en-US" sz="2400" b="1" dirty="0">
                <a:solidFill>
                  <a:srgbClr val="000099"/>
                </a:solidFill>
                <a:latin typeface="Arial" pitchFamily="34" charset="0"/>
                <a:cs typeface="Arial" pitchFamily="34" charset="0"/>
              </a:rPr>
              <a:t>A living thing must respond to changes in its environment.</a:t>
            </a:r>
          </a:p>
          <a:p>
            <a:pPr marL="68580" indent="0" algn="just" rtl="0">
              <a:buNone/>
            </a:pPr>
            <a:r>
              <a:rPr lang="en-US" sz="2400" b="1" dirty="0">
                <a:solidFill>
                  <a:srgbClr val="C00000"/>
                </a:solidFill>
                <a:latin typeface="Arial" pitchFamily="34" charset="0"/>
                <a:cs typeface="Arial" pitchFamily="34" charset="0"/>
              </a:rPr>
              <a:t>2.</a:t>
            </a:r>
            <a:r>
              <a:rPr lang="en-US" sz="2400" b="1" dirty="0">
                <a:solidFill>
                  <a:srgbClr val="FFFF00"/>
                </a:solidFill>
                <a:latin typeface="Arial" pitchFamily="34" charset="0"/>
                <a:cs typeface="Arial" pitchFamily="34" charset="0"/>
              </a:rPr>
              <a:t> </a:t>
            </a:r>
            <a:r>
              <a:rPr lang="en-US" sz="2400" b="1" dirty="0">
                <a:solidFill>
                  <a:srgbClr val="000099"/>
                </a:solidFill>
                <a:latin typeface="Arial" pitchFamily="34" charset="0"/>
                <a:cs typeface="Arial" pitchFamily="34" charset="0"/>
              </a:rPr>
              <a:t>A living thing must grow and develop across its lifespan.</a:t>
            </a:r>
          </a:p>
          <a:p>
            <a:pPr marL="68580" indent="0" algn="just" rtl="0">
              <a:buNone/>
            </a:pPr>
            <a:r>
              <a:rPr lang="en-US" sz="2400" b="1" dirty="0">
                <a:solidFill>
                  <a:srgbClr val="C00000"/>
                </a:solidFill>
                <a:latin typeface="Arial" pitchFamily="34" charset="0"/>
                <a:cs typeface="Arial" pitchFamily="34" charset="0"/>
              </a:rPr>
              <a:t>3.</a:t>
            </a:r>
            <a:r>
              <a:rPr lang="en-US" sz="2400" b="1" dirty="0">
                <a:solidFill>
                  <a:srgbClr val="FFFF00"/>
                </a:solidFill>
                <a:latin typeface="Arial" pitchFamily="34" charset="0"/>
                <a:cs typeface="Arial" pitchFamily="34" charset="0"/>
              </a:rPr>
              <a:t> </a:t>
            </a:r>
            <a:r>
              <a:rPr lang="en-US" sz="2400" b="1" dirty="0">
                <a:solidFill>
                  <a:srgbClr val="000099"/>
                </a:solidFill>
                <a:latin typeface="Arial" pitchFamily="34" charset="0"/>
                <a:cs typeface="Arial" pitchFamily="34" charset="0"/>
              </a:rPr>
              <a:t>A living thing must be able to reproduce, or make copies of itself.</a:t>
            </a:r>
          </a:p>
          <a:p>
            <a:pPr marL="68580" indent="0" algn="just" rtl="0">
              <a:buNone/>
            </a:pPr>
            <a:r>
              <a:rPr lang="en-US" sz="2400" b="1" dirty="0">
                <a:solidFill>
                  <a:srgbClr val="C00000"/>
                </a:solidFill>
                <a:latin typeface="Arial" pitchFamily="34" charset="0"/>
                <a:cs typeface="Arial" pitchFamily="34" charset="0"/>
              </a:rPr>
              <a:t>4.</a:t>
            </a:r>
            <a:r>
              <a:rPr lang="en-US" sz="2400" b="1" dirty="0">
                <a:solidFill>
                  <a:srgbClr val="FFFF00"/>
                </a:solidFill>
                <a:latin typeface="Arial" pitchFamily="34" charset="0"/>
                <a:cs typeface="Arial" pitchFamily="34" charset="0"/>
              </a:rPr>
              <a:t> </a:t>
            </a:r>
            <a:r>
              <a:rPr lang="en-US" sz="2400" b="1" dirty="0">
                <a:solidFill>
                  <a:srgbClr val="000099"/>
                </a:solidFill>
                <a:latin typeface="Arial" pitchFamily="34" charset="0"/>
                <a:cs typeface="Arial" pitchFamily="34" charset="0"/>
              </a:rPr>
              <a:t>A living thing must have metabolism.</a:t>
            </a:r>
          </a:p>
          <a:p>
            <a:pPr marL="68580" indent="0" algn="just" rtl="0">
              <a:buNone/>
            </a:pPr>
            <a:r>
              <a:rPr lang="en-US" sz="2400" b="1" dirty="0">
                <a:solidFill>
                  <a:srgbClr val="C00000"/>
                </a:solidFill>
                <a:latin typeface="Arial" pitchFamily="34" charset="0"/>
                <a:cs typeface="Arial" pitchFamily="34" charset="0"/>
              </a:rPr>
              <a:t>5.</a:t>
            </a:r>
            <a:r>
              <a:rPr lang="en-US" sz="2400" b="1" dirty="0">
                <a:solidFill>
                  <a:srgbClr val="FFFF00"/>
                </a:solidFill>
                <a:latin typeface="Arial" pitchFamily="34" charset="0"/>
                <a:cs typeface="Arial" pitchFamily="34" charset="0"/>
              </a:rPr>
              <a:t> </a:t>
            </a:r>
            <a:r>
              <a:rPr lang="en-US" sz="2400" b="1" dirty="0">
                <a:solidFill>
                  <a:srgbClr val="000099"/>
                </a:solidFill>
                <a:latin typeface="Arial" pitchFamily="34" charset="0"/>
                <a:cs typeface="Arial" pitchFamily="34" charset="0"/>
              </a:rPr>
              <a:t>A living thing must maintain homeostasis, or keep its internal environment the same regardless of outside changes.</a:t>
            </a:r>
          </a:p>
          <a:p>
            <a:pPr marL="68580" indent="0" algn="just" rtl="0">
              <a:buNone/>
            </a:pPr>
            <a:r>
              <a:rPr lang="en-US" sz="2400" b="1" dirty="0">
                <a:solidFill>
                  <a:srgbClr val="C00000"/>
                </a:solidFill>
                <a:latin typeface="Arial" pitchFamily="34" charset="0"/>
                <a:cs typeface="Arial" pitchFamily="34" charset="0"/>
              </a:rPr>
              <a:t>6.</a:t>
            </a:r>
            <a:r>
              <a:rPr lang="en-US" sz="2400" b="1" dirty="0">
                <a:solidFill>
                  <a:srgbClr val="FFFF00"/>
                </a:solidFill>
                <a:latin typeface="Arial" pitchFamily="34" charset="0"/>
                <a:cs typeface="Arial" pitchFamily="34" charset="0"/>
              </a:rPr>
              <a:t> </a:t>
            </a:r>
            <a:r>
              <a:rPr lang="en-US" sz="2400" b="1" dirty="0">
                <a:solidFill>
                  <a:srgbClr val="000099"/>
                </a:solidFill>
                <a:latin typeface="Arial" pitchFamily="34" charset="0"/>
                <a:cs typeface="Arial" pitchFamily="34" charset="0"/>
              </a:rPr>
              <a:t>A living thing must be made of cells.</a:t>
            </a:r>
          </a:p>
          <a:p>
            <a:pPr marL="68580" indent="0" algn="just" rtl="0">
              <a:buNone/>
            </a:pPr>
            <a:r>
              <a:rPr lang="en-US" sz="2400" b="1" dirty="0">
                <a:solidFill>
                  <a:srgbClr val="C00000"/>
                </a:solidFill>
                <a:latin typeface="Arial" pitchFamily="34" charset="0"/>
                <a:cs typeface="Arial" pitchFamily="34" charset="0"/>
              </a:rPr>
              <a:t>7.</a:t>
            </a:r>
            <a:r>
              <a:rPr lang="en-US" sz="2400" b="1" dirty="0">
                <a:solidFill>
                  <a:srgbClr val="FFFF00"/>
                </a:solidFill>
                <a:latin typeface="Arial" pitchFamily="34" charset="0"/>
                <a:cs typeface="Arial" pitchFamily="34" charset="0"/>
              </a:rPr>
              <a:t> </a:t>
            </a:r>
            <a:r>
              <a:rPr lang="en-US" sz="2400" b="1" dirty="0">
                <a:solidFill>
                  <a:srgbClr val="000099"/>
                </a:solidFill>
                <a:latin typeface="Arial" pitchFamily="34" charset="0"/>
                <a:cs typeface="Arial" pitchFamily="34" charset="0"/>
              </a:rPr>
              <a:t>A living thing must pass on traits to its offspring.</a:t>
            </a:r>
          </a:p>
          <a:p>
            <a:pPr marL="68580" indent="0" algn="just" rtl="0">
              <a:buNone/>
            </a:pPr>
            <a:endParaRPr lang="en-US" sz="2400" b="1" dirty="0">
              <a:solidFill>
                <a:srgbClr val="FF33CC"/>
              </a:solidFill>
              <a:latin typeface="Arial" pitchFamily="34" charset="0"/>
              <a:cs typeface="Arial" pitchFamily="34" charset="0"/>
            </a:endParaRPr>
          </a:p>
          <a:p>
            <a:pPr marL="68580" indent="0" algn="just" rtl="0">
              <a:buNone/>
            </a:pPr>
            <a:endParaRPr lang="en-GB" sz="2400" b="1" dirty="0" smtClean="0">
              <a:solidFill>
                <a:srgbClr val="FFFF00"/>
              </a:solidFill>
              <a:latin typeface="Arial" pitchFamily="34" charset="0"/>
              <a:cs typeface="Arial" pitchFamily="34" charset="0"/>
            </a:endParaRPr>
          </a:p>
          <a:p>
            <a:pPr marL="68580" indent="0" algn="just" rtl="0">
              <a:buNone/>
            </a:pPr>
            <a:endParaRPr lang="en-US" sz="2400" b="1" dirty="0" smtClean="0">
              <a:solidFill>
                <a:srgbClr val="FFFF00"/>
              </a:solidFill>
              <a:latin typeface="Arial" pitchFamily="34" charset="0"/>
              <a:cs typeface="Arial" pitchFamily="34" charset="0"/>
            </a:endParaRPr>
          </a:p>
          <a:p>
            <a:pPr algn="l" rtl="0"/>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612680"/>
          </a:xfrm>
        </p:spPr>
        <p:txBody>
          <a:bodyPr/>
          <a:lstStyle/>
          <a:p>
            <a:pPr algn="ctr"/>
            <a:r>
              <a:rPr lang="en-GB" sz="2800" b="1" dirty="0">
                <a:solidFill>
                  <a:srgbClr val="D60093"/>
                </a:solidFill>
                <a:latin typeface="Arial" pitchFamily="34" charset="0"/>
                <a:cs typeface="Arial" pitchFamily="34" charset="0"/>
              </a:rPr>
              <a:t>Function of Cells</a:t>
            </a:r>
            <a:endParaRPr lang="ar-IQ" sz="2800" dirty="0">
              <a:solidFill>
                <a:srgbClr val="D60093"/>
              </a:solidFill>
              <a:latin typeface="Arial" pitchFamily="34" charset="0"/>
              <a:cs typeface="Arial" pitchFamily="34" charset="0"/>
            </a:endParaRPr>
          </a:p>
        </p:txBody>
      </p:sp>
      <p:sp>
        <p:nvSpPr>
          <p:cNvPr id="3" name="Content Placeholder 2"/>
          <p:cNvSpPr>
            <a:spLocks noGrp="1"/>
          </p:cNvSpPr>
          <p:nvPr>
            <p:ph idx="1"/>
          </p:nvPr>
        </p:nvSpPr>
        <p:spPr>
          <a:xfrm>
            <a:off x="251520" y="908720"/>
            <a:ext cx="8640960" cy="5760640"/>
          </a:xfrm>
        </p:spPr>
        <p:txBody>
          <a:bodyPr>
            <a:normAutofit/>
          </a:bodyPr>
          <a:lstStyle/>
          <a:p>
            <a:pPr marL="68580" indent="0" algn="just" rtl="0">
              <a:buNone/>
            </a:pPr>
            <a:r>
              <a:rPr lang="en-GB" sz="2400" b="1" dirty="0" smtClean="0">
                <a:solidFill>
                  <a:schemeClr val="bg1"/>
                </a:solidFill>
                <a:latin typeface="Arial" pitchFamily="34" charset="0"/>
                <a:cs typeface="Arial" pitchFamily="34" charset="0"/>
              </a:rPr>
              <a:t>In biological terms, a cell’s main purpose is to survive – especially in the cases of single cell, so, although different types of cells generally have different specialized functions, some types of processes are common that all cells need to perform in order to survive. These include:</a:t>
            </a:r>
            <a:endParaRPr lang="en-US" sz="2400" b="1" dirty="0" smtClean="0">
              <a:solidFill>
                <a:schemeClr val="bg1"/>
              </a:solidFill>
              <a:latin typeface="Arial" pitchFamily="34" charset="0"/>
              <a:cs typeface="Arial" pitchFamily="34" charset="0"/>
            </a:endParaRPr>
          </a:p>
          <a:p>
            <a:pPr marL="68580" indent="0" algn="just" rtl="0">
              <a:buNone/>
            </a:pPr>
            <a:r>
              <a:rPr lang="en-GB" sz="2400" b="1" dirty="0" smtClean="0">
                <a:solidFill>
                  <a:srgbClr val="C00000"/>
                </a:solidFill>
                <a:latin typeface="Arial" pitchFamily="34" charset="0"/>
                <a:cs typeface="Arial" pitchFamily="34" charset="0"/>
              </a:rPr>
              <a:t>* </a:t>
            </a:r>
            <a:r>
              <a:rPr lang="en-US" sz="2400" b="1" u="sng" dirty="0" smtClean="0">
                <a:solidFill>
                  <a:srgbClr val="C00000"/>
                </a:solidFill>
                <a:latin typeface="Arial" pitchFamily="34" charset="0"/>
                <a:cs typeface="Arial" pitchFamily="34" charset="0"/>
              </a:rPr>
              <a:t>Transport </a:t>
            </a:r>
            <a:r>
              <a:rPr lang="en-US" sz="2400" b="1" u="sng" dirty="0">
                <a:solidFill>
                  <a:srgbClr val="C00000"/>
                </a:solidFill>
                <a:latin typeface="Arial" pitchFamily="34" charset="0"/>
                <a:cs typeface="Arial" pitchFamily="34" charset="0"/>
              </a:rPr>
              <a:t>:</a:t>
            </a:r>
            <a:r>
              <a:rPr lang="en-US" sz="2400" b="1" dirty="0">
                <a:solidFill>
                  <a:srgbClr val="C00000"/>
                </a:solidFill>
                <a:latin typeface="Arial" pitchFamily="34" charset="0"/>
                <a:cs typeface="Arial" pitchFamily="34" charset="0"/>
              </a:rPr>
              <a:t>  </a:t>
            </a:r>
            <a:r>
              <a:rPr lang="en-US" sz="2400" b="1" dirty="0">
                <a:solidFill>
                  <a:srgbClr val="000099"/>
                </a:solidFill>
                <a:latin typeface="Arial" pitchFamily="34" charset="0"/>
                <a:cs typeface="Arial" pitchFamily="34" charset="0"/>
              </a:rPr>
              <a:t>Biochemical particles such as ions and molecules need to travel through the structures, e.g. tissues, of organisms to reach locations where they are needed. There are various transport mechanisms via which particles can travel. </a:t>
            </a:r>
            <a:endParaRPr lang="en-US" sz="2400" b="1" dirty="0" smtClean="0">
              <a:solidFill>
                <a:srgbClr val="000099"/>
              </a:solidFill>
              <a:latin typeface="Arial" pitchFamily="34" charset="0"/>
              <a:cs typeface="Arial" pitchFamily="34" charset="0"/>
            </a:endParaRPr>
          </a:p>
          <a:p>
            <a:pPr marL="68580" indent="0" algn="just" rtl="0">
              <a:buNone/>
            </a:pPr>
            <a:r>
              <a:rPr lang="en-US" sz="2400" b="1" dirty="0">
                <a:solidFill>
                  <a:srgbClr val="C00000"/>
                </a:solidFill>
                <a:latin typeface="Arial" pitchFamily="34" charset="0"/>
                <a:cs typeface="Arial" pitchFamily="34" charset="0"/>
              </a:rPr>
              <a:t>* </a:t>
            </a:r>
            <a:r>
              <a:rPr lang="en-US" sz="2400" b="1" u="sng" dirty="0">
                <a:solidFill>
                  <a:srgbClr val="C00000"/>
                </a:solidFill>
                <a:latin typeface="Arial" pitchFamily="34" charset="0"/>
                <a:cs typeface="Arial" pitchFamily="34" charset="0"/>
              </a:rPr>
              <a:t>Chemical reactions</a:t>
            </a:r>
            <a:r>
              <a:rPr lang="en-US" sz="2400" b="1" u="sng" dirty="0" smtClean="0">
                <a:solidFill>
                  <a:srgbClr val="C00000"/>
                </a:solidFill>
                <a:latin typeface="Arial" pitchFamily="34" charset="0"/>
                <a:cs typeface="Arial" pitchFamily="34" charset="0"/>
              </a:rPr>
              <a:t>:</a:t>
            </a:r>
            <a:r>
              <a:rPr lang="en-US" sz="2400" b="1" dirty="0" smtClean="0">
                <a:solidFill>
                  <a:srgbClr val="C00000"/>
                </a:solidFill>
                <a:latin typeface="Arial" pitchFamily="34" charset="0"/>
                <a:cs typeface="Arial" pitchFamily="34" charset="0"/>
              </a:rPr>
              <a:t> </a:t>
            </a:r>
            <a:r>
              <a:rPr lang="en-US" sz="2400" b="1" dirty="0">
                <a:solidFill>
                  <a:srgbClr val="000099"/>
                </a:solidFill>
                <a:latin typeface="Arial" pitchFamily="34" charset="0"/>
                <a:cs typeface="Arial" pitchFamily="34" charset="0"/>
              </a:rPr>
              <a:t>Metabolic processes including energy </a:t>
            </a:r>
            <a:r>
              <a:rPr lang="en-US" sz="2400" b="1" dirty="0" smtClean="0">
                <a:solidFill>
                  <a:srgbClr val="000099"/>
                </a:solidFill>
                <a:latin typeface="Arial" pitchFamily="34" charset="0"/>
                <a:cs typeface="Arial" pitchFamily="34" charset="0"/>
              </a:rPr>
              <a:t>conversion.</a:t>
            </a:r>
            <a:endParaRPr lang="en-US" sz="2400" b="1" dirty="0">
              <a:solidFill>
                <a:srgbClr val="000099"/>
              </a:solidFill>
              <a:latin typeface="Arial" pitchFamily="34" charset="0"/>
              <a:cs typeface="Arial" pitchFamily="34" charset="0"/>
            </a:endParaRPr>
          </a:p>
          <a:p>
            <a:pPr marL="68580" indent="0" algn="just" rtl="0">
              <a:buNone/>
            </a:pPr>
            <a:endParaRPr lang="en-US" sz="2400" b="1" dirty="0">
              <a:solidFill>
                <a:srgbClr val="FF33CC"/>
              </a:solidFill>
              <a:latin typeface="Arial" pitchFamily="34" charset="0"/>
              <a:cs typeface="Arial" pitchFamily="34" charset="0"/>
            </a:endParaRPr>
          </a:p>
          <a:p>
            <a:pPr marL="68580" indent="0" algn="just" rtl="0">
              <a:buNone/>
            </a:pPr>
            <a:endParaRPr lang="en-GB" sz="2400" b="1" dirty="0" smtClean="0">
              <a:solidFill>
                <a:srgbClr val="FFFF00"/>
              </a:solidFill>
              <a:latin typeface="Arial" pitchFamily="34" charset="0"/>
              <a:cs typeface="Arial" pitchFamily="34" charset="0"/>
            </a:endParaRPr>
          </a:p>
          <a:p>
            <a:pPr marL="68580" indent="0" algn="just" rtl="0">
              <a:buNone/>
            </a:pPr>
            <a:endParaRPr lang="en-US" sz="2400" b="1" dirty="0" smtClean="0">
              <a:solidFill>
                <a:srgbClr val="FFFF00"/>
              </a:solidFill>
              <a:latin typeface="Arial" pitchFamily="34" charset="0"/>
              <a:cs typeface="Arial" pitchFamily="34" charset="0"/>
            </a:endParaRPr>
          </a:p>
          <a:p>
            <a:pPr algn="l" rtl="0"/>
            <a:endParaRPr lang="ar-IQ" dirty="0"/>
          </a:p>
        </p:txBody>
      </p:sp>
    </p:spTree>
    <p:extLst>
      <p:ext uri="{BB962C8B-B14F-4D97-AF65-F5344CB8AC3E}">
        <p14:creationId xmlns:p14="http://schemas.microsoft.com/office/powerpoint/2010/main" val="3194842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772400" cy="468664"/>
          </a:xfrm>
        </p:spPr>
        <p:txBody>
          <a:bodyPr/>
          <a:lstStyle/>
          <a:p>
            <a:pPr algn="ctr"/>
            <a:r>
              <a:rPr lang="en-GB" sz="2800" b="1" dirty="0">
                <a:solidFill>
                  <a:srgbClr val="D60093"/>
                </a:solidFill>
                <a:latin typeface="Arial" pitchFamily="34" charset="0"/>
                <a:cs typeface="Arial" pitchFamily="34" charset="0"/>
              </a:rPr>
              <a:t>Function of Cells</a:t>
            </a:r>
            <a:endParaRPr lang="ar-IQ" sz="2800" dirty="0">
              <a:solidFill>
                <a:schemeClr val="accent4">
                  <a:lumMod val="40000"/>
                  <a:lumOff val="60000"/>
                </a:schemeClr>
              </a:solidFill>
              <a:latin typeface="Arial" pitchFamily="34" charset="0"/>
              <a:cs typeface="Arial" pitchFamily="34" charset="0"/>
            </a:endParaRPr>
          </a:p>
        </p:txBody>
      </p:sp>
      <p:sp>
        <p:nvSpPr>
          <p:cNvPr id="3" name="Content Placeholder 2"/>
          <p:cNvSpPr>
            <a:spLocks noGrp="1"/>
          </p:cNvSpPr>
          <p:nvPr>
            <p:ph idx="1"/>
          </p:nvPr>
        </p:nvSpPr>
        <p:spPr>
          <a:xfrm>
            <a:off x="395536" y="1484784"/>
            <a:ext cx="8496944" cy="3600400"/>
          </a:xfrm>
        </p:spPr>
        <p:txBody>
          <a:bodyPr/>
          <a:lstStyle/>
          <a:p>
            <a:pPr marL="68580" lvl="0" indent="0" algn="just" rtl="0">
              <a:buNone/>
            </a:pPr>
            <a:r>
              <a:rPr lang="en-US" sz="2400" b="1" dirty="0" smtClean="0">
                <a:solidFill>
                  <a:srgbClr val="C00000"/>
                </a:solidFill>
                <a:latin typeface="Arial" pitchFamily="34" charset="0"/>
                <a:cs typeface="Arial" pitchFamily="34" charset="0"/>
              </a:rPr>
              <a:t>*</a:t>
            </a:r>
            <a:r>
              <a:rPr lang="en-US" sz="3600" b="1" dirty="0" smtClean="0">
                <a:solidFill>
                  <a:srgbClr val="C00000"/>
                </a:solidFill>
              </a:rPr>
              <a:t> </a:t>
            </a:r>
            <a:r>
              <a:rPr lang="en-GB" sz="2400" b="1" u="sng" dirty="0" smtClean="0">
                <a:solidFill>
                  <a:srgbClr val="C00000"/>
                </a:solidFill>
                <a:latin typeface="Arial" pitchFamily="34" charset="0"/>
                <a:cs typeface="Arial" pitchFamily="34" charset="0"/>
              </a:rPr>
              <a:t>Motility</a:t>
            </a:r>
            <a:r>
              <a:rPr lang="en-GB" sz="2400" b="1" u="sng" dirty="0">
                <a:solidFill>
                  <a:srgbClr val="C00000"/>
                </a:solidFill>
                <a:latin typeface="Arial" pitchFamily="34" charset="0"/>
                <a:cs typeface="Arial" pitchFamily="34" charset="0"/>
              </a:rPr>
              <a:t>:</a:t>
            </a:r>
            <a:r>
              <a:rPr lang="en-GB" sz="2400" b="1" dirty="0" smtClean="0">
                <a:solidFill>
                  <a:srgbClr val="C00000"/>
                </a:solidFill>
                <a:latin typeface="Arial" pitchFamily="34" charset="0"/>
                <a:cs typeface="Arial" pitchFamily="34" charset="0"/>
              </a:rPr>
              <a:t> </a:t>
            </a:r>
            <a:r>
              <a:rPr lang="en-GB" sz="2400" dirty="0" smtClean="0">
                <a:solidFill>
                  <a:srgbClr val="000099"/>
                </a:solidFill>
                <a:latin typeface="Arial" pitchFamily="34" charset="0"/>
                <a:cs typeface="Arial" pitchFamily="34" charset="0"/>
              </a:rPr>
              <a:t>in general motility can refer to movement of some components of the cell or to the movement of the whole cell.</a:t>
            </a:r>
          </a:p>
          <a:p>
            <a:pPr marL="68580" lvl="0" indent="0" algn="just" rtl="0">
              <a:buNone/>
            </a:pPr>
            <a:endParaRPr lang="en-US" sz="2400" dirty="0" smtClean="0">
              <a:solidFill>
                <a:srgbClr val="000099"/>
              </a:solidFill>
              <a:latin typeface="Arial" pitchFamily="34" charset="0"/>
              <a:cs typeface="Arial" pitchFamily="34" charset="0"/>
            </a:endParaRPr>
          </a:p>
          <a:p>
            <a:pPr marL="68580" indent="0" algn="l">
              <a:buNone/>
            </a:pPr>
            <a:r>
              <a:rPr lang="en-US" sz="2400" b="1" dirty="0" smtClean="0">
                <a:solidFill>
                  <a:srgbClr val="C00000"/>
                </a:solidFill>
                <a:latin typeface="Arial" pitchFamily="34" charset="0"/>
                <a:cs typeface="Arial" pitchFamily="34" charset="0"/>
              </a:rPr>
              <a:t>* </a:t>
            </a:r>
            <a:r>
              <a:rPr lang="en-US" sz="2400" b="1" u="sng" dirty="0">
                <a:solidFill>
                  <a:srgbClr val="C00000"/>
                </a:solidFill>
                <a:latin typeface="Arial" pitchFamily="34" charset="0"/>
                <a:cs typeface="Arial" pitchFamily="34" charset="0"/>
              </a:rPr>
              <a:t>Reproduction ( Division ):</a:t>
            </a:r>
            <a:r>
              <a:rPr lang="en-US" sz="2400" b="1" dirty="0" smtClean="0">
                <a:solidFill>
                  <a:srgbClr val="C00000"/>
                </a:solidFill>
                <a:latin typeface="Arial" pitchFamily="34" charset="0"/>
                <a:cs typeface="Arial" pitchFamily="34" charset="0"/>
              </a:rPr>
              <a:t> </a:t>
            </a:r>
            <a:r>
              <a:rPr lang="en-US" sz="2400" dirty="0">
                <a:solidFill>
                  <a:srgbClr val="000099"/>
                </a:solidFill>
                <a:latin typeface="Arial" pitchFamily="34" charset="0"/>
                <a:cs typeface="Arial" pitchFamily="34" charset="0"/>
              </a:rPr>
              <a:t>transmission of genetic material from one generation to the next occurs via cell division. There are two types of cell division, </a:t>
            </a:r>
            <a:r>
              <a:rPr lang="en-US" sz="2400" b="1" u="sng" dirty="0">
                <a:solidFill>
                  <a:srgbClr val="D60093"/>
                </a:solidFill>
                <a:latin typeface="Arial" pitchFamily="34" charset="0"/>
                <a:cs typeface="Arial" pitchFamily="34" charset="0"/>
              </a:rPr>
              <a:t>mitosis</a:t>
            </a:r>
            <a:r>
              <a:rPr lang="en-US" sz="2400" dirty="0">
                <a:solidFill>
                  <a:srgbClr val="D60093"/>
                </a:solidFill>
                <a:latin typeface="Arial" pitchFamily="34" charset="0"/>
                <a:cs typeface="Arial" pitchFamily="34" charset="0"/>
              </a:rPr>
              <a:t> </a:t>
            </a:r>
            <a:r>
              <a:rPr lang="en-US" sz="2400" dirty="0">
                <a:solidFill>
                  <a:srgbClr val="000099"/>
                </a:solidFill>
                <a:latin typeface="Arial" pitchFamily="34" charset="0"/>
                <a:cs typeface="Arial" pitchFamily="34" charset="0"/>
              </a:rPr>
              <a:t>and </a:t>
            </a:r>
            <a:r>
              <a:rPr lang="en-US" sz="2400" b="1" u="sng" dirty="0">
                <a:solidFill>
                  <a:srgbClr val="D60093"/>
                </a:solidFill>
                <a:latin typeface="Arial" pitchFamily="34" charset="0"/>
                <a:cs typeface="Arial" pitchFamily="34" charset="0"/>
              </a:rPr>
              <a:t>meiosis</a:t>
            </a:r>
            <a:r>
              <a:rPr lang="en-US" sz="2400" dirty="0" smtClean="0">
                <a:solidFill>
                  <a:srgbClr val="FFFF00"/>
                </a:solidFill>
                <a:latin typeface="Arial" pitchFamily="34" charset="0"/>
                <a:cs typeface="Arial" pitchFamily="34" charset="0"/>
              </a:rPr>
              <a:t>.</a:t>
            </a:r>
            <a:r>
              <a:rPr lang="en-US" sz="2400" dirty="0" smtClean="0">
                <a:latin typeface="Arial" pitchFamily="34" charset="0"/>
                <a:cs typeface="Arial" pitchFamily="34" charset="0"/>
              </a:rPr>
              <a:t> </a:t>
            </a:r>
            <a:endParaRPr lang="ar-IQ"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772400" cy="468664"/>
          </a:xfrm>
        </p:spPr>
        <p:txBody>
          <a:bodyPr/>
          <a:lstStyle/>
          <a:p>
            <a:r>
              <a:rPr lang="en-GB" sz="2800" b="1" dirty="0" smtClean="0">
                <a:solidFill>
                  <a:srgbClr val="FFFF00"/>
                </a:solidFill>
                <a:latin typeface="Arial" pitchFamily="34" charset="0"/>
                <a:cs typeface="Arial" pitchFamily="34" charset="0"/>
              </a:rPr>
              <a:t>References:</a:t>
            </a:r>
            <a:endParaRPr lang="ar-IQ" sz="28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51520" y="908720"/>
            <a:ext cx="8640960" cy="5832648"/>
          </a:xfrm>
        </p:spPr>
        <p:txBody>
          <a:bodyPr>
            <a:normAutofit fontScale="85000" lnSpcReduction="20000"/>
          </a:bodyPr>
          <a:lstStyle/>
          <a:p>
            <a:pPr lvl="0" algn="just" rtl="0">
              <a:lnSpc>
                <a:spcPct val="120000"/>
              </a:lnSpc>
              <a:buClr>
                <a:srgbClr val="D6ECFF"/>
              </a:buClr>
              <a:buFontTx/>
              <a:buChar char="-"/>
            </a:pPr>
            <a:r>
              <a:rPr lang="en-US" sz="2100" b="1" dirty="0" smtClean="0">
                <a:latin typeface="Arial" pitchFamily="34" charset="0"/>
                <a:cs typeface="Arial" pitchFamily="34" charset="0"/>
              </a:rPr>
              <a:t>Stephen </a:t>
            </a:r>
            <a:r>
              <a:rPr lang="en-US" sz="2100" b="1" dirty="0">
                <a:latin typeface="Arial" pitchFamily="34" charset="0"/>
                <a:cs typeface="Arial" pitchFamily="34" charset="0"/>
              </a:rPr>
              <a:t>R. </a:t>
            </a:r>
            <a:r>
              <a:rPr lang="en-US" sz="2100" b="1" dirty="0" smtClean="0">
                <a:latin typeface="Arial" pitchFamily="34" charset="0"/>
                <a:cs typeface="Arial" pitchFamily="34" charset="0"/>
              </a:rPr>
              <a:t>B. </a:t>
            </a:r>
            <a:r>
              <a:rPr lang="en-US" sz="2100" b="1" dirty="0">
                <a:latin typeface="Arial" pitchFamily="34" charset="0"/>
                <a:cs typeface="Arial" pitchFamily="34" charset="0"/>
              </a:rPr>
              <a:t>, Jeremy S. </a:t>
            </a:r>
            <a:r>
              <a:rPr lang="en-US" sz="2100" b="1" dirty="0" smtClean="0">
                <a:latin typeface="Arial" pitchFamily="34" charset="0"/>
                <a:cs typeface="Arial" pitchFamily="34" charset="0"/>
              </a:rPr>
              <a:t>H. </a:t>
            </a:r>
            <a:r>
              <a:rPr lang="en-US" sz="2100" b="1" dirty="0">
                <a:latin typeface="Arial" pitchFamily="34" charset="0"/>
                <a:cs typeface="Arial" pitchFamily="34" charset="0"/>
              </a:rPr>
              <a:t>, Elizabeth A. </a:t>
            </a:r>
            <a:r>
              <a:rPr lang="en-US" sz="2100" b="1" dirty="0" smtClean="0">
                <a:latin typeface="Arial" pitchFamily="34" charset="0"/>
                <a:cs typeface="Arial" pitchFamily="34" charset="0"/>
              </a:rPr>
              <a:t>S. </a:t>
            </a:r>
            <a:r>
              <a:rPr lang="en-US" sz="2100" b="1" dirty="0">
                <a:latin typeface="Arial" pitchFamily="34" charset="0"/>
                <a:cs typeface="Arial" pitchFamily="34" charset="0"/>
              </a:rPr>
              <a:t>, Hugh A. </a:t>
            </a:r>
            <a:r>
              <a:rPr lang="en-US" sz="2100" b="1" dirty="0" smtClean="0">
                <a:latin typeface="Arial" pitchFamily="34" charset="0"/>
                <a:cs typeface="Arial" pitchFamily="34" charset="0"/>
              </a:rPr>
              <a:t>W. </a:t>
            </a:r>
            <a:r>
              <a:rPr lang="en-US" sz="2100" b="1" dirty="0">
                <a:latin typeface="Arial" pitchFamily="34" charset="0"/>
                <a:cs typeface="Arial" pitchFamily="34" charset="0"/>
              </a:rPr>
              <a:t>&amp; Claudia G. </a:t>
            </a:r>
            <a:r>
              <a:rPr lang="en-US" sz="2100" b="1" dirty="0" smtClean="0">
                <a:latin typeface="Arial" pitchFamily="34" charset="0"/>
                <a:cs typeface="Arial" pitchFamily="34" charset="0"/>
              </a:rPr>
              <a:t>W. (2003).</a:t>
            </a:r>
          </a:p>
          <a:p>
            <a:pPr marL="68580" lvl="0" indent="0" algn="just" rtl="0">
              <a:lnSpc>
                <a:spcPct val="120000"/>
              </a:lnSpc>
              <a:buClr>
                <a:srgbClr val="D6ECFF"/>
              </a:buClr>
              <a:buNone/>
            </a:pPr>
            <a:r>
              <a:rPr lang="en-US" sz="2100" b="1" dirty="0">
                <a:latin typeface="Arial" pitchFamily="34" charset="0"/>
                <a:cs typeface="Arial" pitchFamily="34" charset="0"/>
              </a:rPr>
              <a:t>      CELL BIOLOGY (Second edition</a:t>
            </a:r>
            <a:r>
              <a:rPr lang="en-US" sz="2100" b="1" dirty="0" smtClean="0">
                <a:latin typeface="Arial" pitchFamily="34" charset="0"/>
                <a:cs typeface="Arial" pitchFamily="34" charset="0"/>
              </a:rPr>
              <a:t>). </a:t>
            </a:r>
            <a:endParaRPr lang="en-US" sz="2100" b="1" dirty="0">
              <a:latin typeface="Arial" pitchFamily="34" charset="0"/>
              <a:cs typeface="Arial" pitchFamily="34" charset="0"/>
            </a:endParaRPr>
          </a:p>
          <a:p>
            <a:pPr lvl="0" algn="just" rtl="0">
              <a:lnSpc>
                <a:spcPct val="150000"/>
              </a:lnSpc>
              <a:buClr>
                <a:srgbClr val="D6ECFF"/>
              </a:buClr>
              <a:buFontTx/>
              <a:buChar char="-"/>
            </a:pPr>
            <a:r>
              <a:rPr lang="en-US" sz="2100" b="1" dirty="0">
                <a:latin typeface="Arial" pitchFamily="34" charset="0"/>
                <a:cs typeface="Arial" pitchFamily="34" charset="0"/>
              </a:rPr>
              <a:t>Harvey </a:t>
            </a:r>
            <a:r>
              <a:rPr lang="en-US" sz="2100" b="1" dirty="0" smtClean="0">
                <a:latin typeface="Arial" pitchFamily="34" charset="0"/>
                <a:cs typeface="Arial" pitchFamily="34" charset="0"/>
              </a:rPr>
              <a:t>L. </a:t>
            </a:r>
            <a:r>
              <a:rPr lang="en-US" sz="2100" b="1" dirty="0">
                <a:latin typeface="Arial" pitchFamily="34" charset="0"/>
                <a:cs typeface="Arial" pitchFamily="34" charset="0"/>
              </a:rPr>
              <a:t>, Arnold </a:t>
            </a:r>
            <a:r>
              <a:rPr lang="en-US" sz="2100" b="1" dirty="0" smtClean="0">
                <a:latin typeface="Arial" pitchFamily="34" charset="0"/>
                <a:cs typeface="Arial" pitchFamily="34" charset="0"/>
              </a:rPr>
              <a:t>B. </a:t>
            </a:r>
            <a:r>
              <a:rPr lang="en-US" sz="2100" b="1" dirty="0">
                <a:latin typeface="Arial" pitchFamily="34" charset="0"/>
                <a:cs typeface="Arial" pitchFamily="34" charset="0"/>
              </a:rPr>
              <a:t>, Paul </a:t>
            </a:r>
            <a:r>
              <a:rPr lang="en-US" sz="2100" b="1" dirty="0" smtClean="0">
                <a:latin typeface="Arial" pitchFamily="34" charset="0"/>
                <a:cs typeface="Arial" pitchFamily="34" charset="0"/>
              </a:rPr>
              <a:t>M. </a:t>
            </a:r>
            <a:r>
              <a:rPr lang="en-US" sz="2100" b="1" dirty="0">
                <a:latin typeface="Arial" pitchFamily="34" charset="0"/>
                <a:cs typeface="Arial" pitchFamily="34" charset="0"/>
              </a:rPr>
              <a:t>, Chris A. </a:t>
            </a:r>
            <a:r>
              <a:rPr lang="en-US" sz="2100" b="1" dirty="0" smtClean="0">
                <a:latin typeface="Arial" pitchFamily="34" charset="0"/>
                <a:cs typeface="Arial" pitchFamily="34" charset="0"/>
              </a:rPr>
              <a:t>K. </a:t>
            </a:r>
            <a:r>
              <a:rPr lang="en-US" sz="2100" b="1" dirty="0">
                <a:latin typeface="Arial" pitchFamily="34" charset="0"/>
                <a:cs typeface="Arial" pitchFamily="34" charset="0"/>
              </a:rPr>
              <a:t>, Monty </a:t>
            </a:r>
            <a:r>
              <a:rPr lang="en-US" sz="2100" b="1" dirty="0" smtClean="0">
                <a:latin typeface="Arial" pitchFamily="34" charset="0"/>
                <a:cs typeface="Arial" pitchFamily="34" charset="0"/>
              </a:rPr>
              <a:t>K. </a:t>
            </a:r>
            <a:r>
              <a:rPr lang="en-US" sz="2100" b="1" dirty="0">
                <a:latin typeface="Arial" pitchFamily="34" charset="0"/>
                <a:cs typeface="Arial" pitchFamily="34" charset="0"/>
              </a:rPr>
              <a:t>, Matthew P. </a:t>
            </a:r>
            <a:r>
              <a:rPr lang="en-US" sz="2100" b="1" dirty="0" smtClean="0">
                <a:latin typeface="Arial" pitchFamily="34" charset="0"/>
                <a:cs typeface="Arial" pitchFamily="34" charset="0"/>
              </a:rPr>
              <a:t>S. </a:t>
            </a:r>
            <a:r>
              <a:rPr lang="en-US" sz="2100" b="1" dirty="0">
                <a:latin typeface="Arial" pitchFamily="34" charset="0"/>
                <a:cs typeface="Arial" pitchFamily="34" charset="0"/>
              </a:rPr>
              <a:t>,  Lawrence </a:t>
            </a:r>
            <a:r>
              <a:rPr lang="en-US" sz="2100" b="1" dirty="0" smtClean="0">
                <a:latin typeface="Arial" pitchFamily="34" charset="0"/>
                <a:cs typeface="Arial" pitchFamily="34" charset="0"/>
              </a:rPr>
              <a:t>Z. </a:t>
            </a:r>
            <a:r>
              <a:rPr lang="en-US" sz="2100" b="1" dirty="0">
                <a:latin typeface="Arial" pitchFamily="34" charset="0"/>
                <a:cs typeface="Arial" pitchFamily="34" charset="0"/>
              </a:rPr>
              <a:t>&amp; James </a:t>
            </a:r>
            <a:r>
              <a:rPr lang="en-US" sz="2100" b="1" dirty="0" smtClean="0">
                <a:latin typeface="Arial" pitchFamily="34" charset="0"/>
                <a:cs typeface="Arial" pitchFamily="34" charset="0"/>
              </a:rPr>
              <a:t>D. </a:t>
            </a:r>
            <a:r>
              <a:rPr lang="en-US" sz="2100" b="1" dirty="0">
                <a:latin typeface="Arial" pitchFamily="34" charset="0"/>
                <a:cs typeface="Arial" pitchFamily="34" charset="0"/>
              </a:rPr>
              <a:t>( 2003 ). Molecular Cell Biology (Fifth Edition ) </a:t>
            </a:r>
            <a:r>
              <a:rPr lang="en-US" sz="2100" b="1" dirty="0" smtClean="0">
                <a:latin typeface="Arial" pitchFamily="34" charset="0"/>
                <a:cs typeface="Arial" pitchFamily="34" charset="0"/>
              </a:rPr>
              <a:t>. </a:t>
            </a:r>
          </a:p>
          <a:p>
            <a:pPr lvl="0" algn="just" rtl="0">
              <a:lnSpc>
                <a:spcPct val="150000"/>
              </a:lnSpc>
              <a:buClr>
                <a:srgbClr val="D6ECFF"/>
              </a:buClr>
              <a:buFontTx/>
              <a:buChar char="-"/>
            </a:pPr>
            <a:r>
              <a:rPr lang="en-US" sz="2100" b="1" dirty="0">
                <a:latin typeface="Arial" pitchFamily="34" charset="0"/>
                <a:cs typeface="Arial" pitchFamily="34" charset="0"/>
              </a:rPr>
              <a:t>Genetics Home </a:t>
            </a:r>
            <a:r>
              <a:rPr lang="en-US" sz="2100" b="1" dirty="0" smtClean="0">
                <a:latin typeface="Arial" pitchFamily="34" charset="0"/>
                <a:cs typeface="Arial" pitchFamily="34" charset="0"/>
              </a:rPr>
              <a:t>Reference . </a:t>
            </a:r>
            <a:r>
              <a:rPr lang="en-US" sz="2100" b="1" dirty="0">
                <a:latin typeface="Arial" pitchFamily="34" charset="0"/>
                <a:cs typeface="Arial" pitchFamily="34" charset="0"/>
              </a:rPr>
              <a:t>(</a:t>
            </a:r>
            <a:r>
              <a:rPr lang="en-US" sz="2100" b="1" dirty="0" smtClean="0">
                <a:latin typeface="Arial" pitchFamily="34" charset="0"/>
                <a:cs typeface="Arial" pitchFamily="34" charset="0"/>
              </a:rPr>
              <a:t>2019</a:t>
            </a:r>
            <a:r>
              <a:rPr lang="en-US" sz="2100" b="1" dirty="0">
                <a:latin typeface="Arial" pitchFamily="34" charset="0"/>
                <a:cs typeface="Arial" pitchFamily="34" charset="0"/>
              </a:rPr>
              <a:t>). Cells and </a:t>
            </a:r>
            <a:r>
              <a:rPr lang="en-US" sz="2100" b="1" dirty="0" smtClean="0">
                <a:latin typeface="Arial" pitchFamily="34" charset="0"/>
                <a:cs typeface="Arial" pitchFamily="34" charset="0"/>
              </a:rPr>
              <a:t>DNA . </a:t>
            </a:r>
            <a:r>
              <a:rPr lang="en-US" sz="2100" b="1" dirty="0">
                <a:solidFill>
                  <a:srgbClr val="FFFF00"/>
                </a:solidFill>
                <a:latin typeface="Arial" pitchFamily="34" charset="0"/>
                <a:cs typeface="Arial" pitchFamily="34" charset="0"/>
                <a:hlinkClick r:id="rId2"/>
              </a:rPr>
              <a:t>https://</a:t>
            </a:r>
            <a:r>
              <a:rPr lang="en-US" sz="2100" b="1" dirty="0" smtClean="0">
                <a:solidFill>
                  <a:srgbClr val="FFFF00"/>
                </a:solidFill>
                <a:latin typeface="Arial" pitchFamily="34" charset="0"/>
                <a:cs typeface="Arial" pitchFamily="34" charset="0"/>
                <a:hlinkClick r:id="rId2"/>
              </a:rPr>
              <a:t>ghr.nlm.nih.gov</a:t>
            </a:r>
            <a:r>
              <a:rPr lang="en-US" sz="2100" b="1" dirty="0" smtClean="0">
                <a:latin typeface="Arial" pitchFamily="34" charset="0"/>
                <a:cs typeface="Arial" pitchFamily="34" charset="0"/>
                <a:hlinkClick r:id="rId2"/>
              </a:rPr>
              <a:t>/</a:t>
            </a:r>
            <a:r>
              <a:rPr lang="en-US" sz="2100" b="1" dirty="0" smtClean="0">
                <a:latin typeface="Arial" pitchFamily="34" charset="0"/>
                <a:cs typeface="Arial" pitchFamily="34" charset="0"/>
              </a:rPr>
              <a:t>, </a:t>
            </a:r>
            <a:r>
              <a:rPr lang="en-US" sz="2100" b="1" dirty="0" smtClean="0">
                <a:latin typeface="Arial" pitchFamily="34" charset="0"/>
                <a:cs typeface="Arial" pitchFamily="34" charset="0"/>
              </a:rPr>
              <a:t>19 pp</a:t>
            </a:r>
            <a:r>
              <a:rPr lang="en-US" sz="2100" b="1" dirty="0">
                <a:latin typeface="Arial" pitchFamily="34" charset="0"/>
                <a:cs typeface="Arial" pitchFamily="34" charset="0"/>
              </a:rPr>
              <a:t>.</a:t>
            </a:r>
          </a:p>
          <a:p>
            <a:pPr lvl="0" algn="just" rtl="0">
              <a:lnSpc>
                <a:spcPct val="150000"/>
              </a:lnSpc>
              <a:buClr>
                <a:srgbClr val="D6ECFF"/>
              </a:buClr>
              <a:buFontTx/>
              <a:buChar char="-"/>
            </a:pPr>
            <a:r>
              <a:rPr lang="it-IT" sz="2100" b="1" dirty="0">
                <a:latin typeface="Arial" pitchFamily="34" charset="0"/>
                <a:cs typeface="Arial" pitchFamily="34" charset="0"/>
              </a:rPr>
              <a:t>Bianconi, </a:t>
            </a:r>
            <a:r>
              <a:rPr lang="it-IT" sz="2100" b="1" dirty="0" smtClean="0">
                <a:latin typeface="Arial" pitchFamily="34" charset="0"/>
                <a:cs typeface="Arial" pitchFamily="34" charset="0"/>
              </a:rPr>
              <a:t>E., </a:t>
            </a:r>
            <a:r>
              <a:rPr lang="it-IT" sz="2100" b="1" dirty="0">
                <a:latin typeface="Arial" pitchFamily="34" charset="0"/>
                <a:cs typeface="Arial" pitchFamily="34" charset="0"/>
              </a:rPr>
              <a:t>Piovesan, </a:t>
            </a:r>
            <a:r>
              <a:rPr lang="it-IT" sz="2100" b="1" dirty="0" smtClean="0">
                <a:latin typeface="Arial" pitchFamily="34" charset="0"/>
                <a:cs typeface="Arial" pitchFamily="34" charset="0"/>
              </a:rPr>
              <a:t>A. , </a:t>
            </a:r>
            <a:r>
              <a:rPr lang="it-IT" sz="2100" b="1" dirty="0">
                <a:latin typeface="Arial" pitchFamily="34" charset="0"/>
                <a:cs typeface="Arial" pitchFamily="34" charset="0"/>
              </a:rPr>
              <a:t>Facchin, </a:t>
            </a:r>
            <a:r>
              <a:rPr lang="it-IT" sz="2100" b="1" dirty="0" smtClean="0">
                <a:latin typeface="Arial" pitchFamily="34" charset="0"/>
                <a:cs typeface="Arial" pitchFamily="34" charset="0"/>
              </a:rPr>
              <a:t>F. , </a:t>
            </a:r>
            <a:r>
              <a:rPr lang="it-IT" sz="2100" b="1" dirty="0">
                <a:latin typeface="Arial" pitchFamily="34" charset="0"/>
                <a:cs typeface="Arial" pitchFamily="34" charset="0"/>
              </a:rPr>
              <a:t>Beraudi, </a:t>
            </a:r>
            <a:r>
              <a:rPr lang="it-IT" sz="2100" b="1" dirty="0" smtClean="0">
                <a:latin typeface="Arial" pitchFamily="34" charset="0"/>
                <a:cs typeface="Arial" pitchFamily="34" charset="0"/>
              </a:rPr>
              <a:t>A. , </a:t>
            </a:r>
            <a:r>
              <a:rPr lang="it-IT" sz="2100" b="1" dirty="0">
                <a:latin typeface="Arial" pitchFamily="34" charset="0"/>
                <a:cs typeface="Arial" pitchFamily="34" charset="0"/>
              </a:rPr>
              <a:t>Casadei, </a:t>
            </a:r>
            <a:r>
              <a:rPr lang="it-IT" sz="2100" b="1" dirty="0" smtClean="0">
                <a:latin typeface="Arial" pitchFamily="34" charset="0"/>
                <a:cs typeface="Arial" pitchFamily="34" charset="0"/>
              </a:rPr>
              <a:t>R. , </a:t>
            </a:r>
            <a:r>
              <a:rPr lang="it-IT" sz="2100" b="1" dirty="0">
                <a:latin typeface="Arial" pitchFamily="34" charset="0"/>
                <a:cs typeface="Arial" pitchFamily="34" charset="0"/>
              </a:rPr>
              <a:t>Frabetti, </a:t>
            </a:r>
            <a:r>
              <a:rPr lang="it-IT" sz="2100" b="1" dirty="0" smtClean="0">
                <a:latin typeface="Arial" pitchFamily="34" charset="0"/>
                <a:cs typeface="Arial" pitchFamily="34" charset="0"/>
              </a:rPr>
              <a:t>F.,Vitale</a:t>
            </a:r>
            <a:r>
              <a:rPr lang="it-IT" sz="2100" b="1" dirty="0">
                <a:latin typeface="Arial" pitchFamily="34" charset="0"/>
                <a:cs typeface="Arial" pitchFamily="34" charset="0"/>
              </a:rPr>
              <a:t>, </a:t>
            </a:r>
            <a:r>
              <a:rPr lang="it-IT" sz="2100" b="1" dirty="0" smtClean="0">
                <a:latin typeface="Arial" pitchFamily="34" charset="0"/>
                <a:cs typeface="Arial" pitchFamily="34" charset="0"/>
              </a:rPr>
              <a:t>L., </a:t>
            </a:r>
            <a:r>
              <a:rPr lang="it-IT" sz="2100" b="1" dirty="0">
                <a:latin typeface="Arial" pitchFamily="34" charset="0"/>
                <a:cs typeface="Arial" pitchFamily="34" charset="0"/>
              </a:rPr>
              <a:t>Pelleri, </a:t>
            </a:r>
            <a:r>
              <a:rPr lang="it-IT" sz="2100" b="1" dirty="0" smtClean="0">
                <a:latin typeface="Arial" pitchFamily="34" charset="0"/>
                <a:cs typeface="Arial" pitchFamily="34" charset="0"/>
              </a:rPr>
              <a:t>M. C.&amp; Tassani</a:t>
            </a:r>
            <a:r>
              <a:rPr lang="it-IT" sz="2100" b="1" dirty="0">
                <a:latin typeface="Arial" pitchFamily="34" charset="0"/>
                <a:cs typeface="Arial" pitchFamily="34" charset="0"/>
              </a:rPr>
              <a:t>, </a:t>
            </a:r>
            <a:r>
              <a:rPr lang="it-IT" sz="2100" b="1" dirty="0" smtClean="0">
                <a:latin typeface="Arial" pitchFamily="34" charset="0"/>
                <a:cs typeface="Arial" pitchFamily="34" charset="0"/>
              </a:rPr>
              <a:t>S.</a:t>
            </a:r>
            <a:r>
              <a:rPr lang="en-US" sz="2100" b="1" dirty="0" smtClean="0">
                <a:latin typeface="Arial" pitchFamily="34" charset="0"/>
                <a:cs typeface="Arial" pitchFamily="34" charset="0"/>
              </a:rPr>
              <a:t>(2013</a:t>
            </a:r>
            <a:r>
              <a:rPr lang="en-US" sz="2100" b="1" dirty="0">
                <a:latin typeface="Arial" pitchFamily="34" charset="0"/>
                <a:cs typeface="Arial" pitchFamily="34" charset="0"/>
              </a:rPr>
              <a:t>). "An estimation of the number of cells in the human </a:t>
            </a:r>
            <a:r>
              <a:rPr lang="en-US" sz="2100" b="1" dirty="0" smtClean="0">
                <a:latin typeface="Arial" pitchFamily="34" charset="0"/>
                <a:cs typeface="Arial" pitchFamily="34" charset="0"/>
              </a:rPr>
              <a:t>body“, </a:t>
            </a:r>
            <a:r>
              <a:rPr lang="en-US" sz="2100" b="1" dirty="0">
                <a:latin typeface="Arial" pitchFamily="34" charset="0"/>
                <a:cs typeface="Arial" pitchFamily="34" charset="0"/>
              </a:rPr>
              <a:t>Annals of Human </a:t>
            </a:r>
            <a:r>
              <a:rPr lang="en-US" sz="2100" b="1" dirty="0" smtClean="0">
                <a:latin typeface="Arial" pitchFamily="34" charset="0"/>
                <a:cs typeface="Arial" pitchFamily="34" charset="0"/>
              </a:rPr>
              <a:t>Biology, </a:t>
            </a:r>
            <a:r>
              <a:rPr lang="en-US" sz="2100" b="1" dirty="0">
                <a:latin typeface="Arial" pitchFamily="34" charset="0"/>
                <a:cs typeface="Arial" pitchFamily="34" charset="0"/>
              </a:rPr>
              <a:t>40 (6): 463–471. </a:t>
            </a:r>
            <a:endParaRPr lang="en-US" sz="2100" b="1" dirty="0" smtClean="0">
              <a:latin typeface="Arial" pitchFamily="34" charset="0"/>
              <a:cs typeface="Arial" pitchFamily="34" charset="0"/>
            </a:endParaRPr>
          </a:p>
          <a:p>
            <a:pPr lvl="0" algn="just" rtl="0">
              <a:lnSpc>
                <a:spcPct val="150000"/>
              </a:lnSpc>
              <a:buClr>
                <a:srgbClr val="D6ECFF"/>
              </a:buClr>
              <a:buFontTx/>
              <a:buChar char="-"/>
            </a:pPr>
            <a:r>
              <a:rPr lang="fr-FR" sz="2100" b="1" dirty="0">
                <a:latin typeface="Arial" pitchFamily="34" charset="0"/>
                <a:cs typeface="Arial" pitchFamily="34" charset="0"/>
              </a:rPr>
              <a:t>Milton H. </a:t>
            </a:r>
            <a:r>
              <a:rPr lang="fr-FR" sz="2100" b="1" dirty="0" smtClean="0">
                <a:latin typeface="Arial" pitchFamily="34" charset="0"/>
                <a:cs typeface="Arial" pitchFamily="34" charset="0"/>
              </a:rPr>
              <a:t>S. Jr. &amp; </a:t>
            </a:r>
            <a:r>
              <a:rPr lang="fr-FR" sz="2100" b="1" dirty="0" err="1" smtClean="0">
                <a:latin typeface="Arial" pitchFamily="34" charset="0"/>
                <a:cs typeface="Arial" pitchFamily="34" charset="0"/>
              </a:rPr>
              <a:t>Stiles</a:t>
            </a:r>
            <a:r>
              <a:rPr lang="en-US" sz="2100" b="1" dirty="0">
                <a:latin typeface="Arial" pitchFamily="34" charset="0"/>
                <a:cs typeface="Arial" pitchFamily="34" charset="0"/>
              </a:rPr>
              <a:t> </a:t>
            </a:r>
            <a:r>
              <a:rPr lang="en-US" sz="2100" b="1" dirty="0" smtClean="0">
                <a:latin typeface="Arial" pitchFamily="34" charset="0"/>
                <a:cs typeface="Arial" pitchFamily="34" charset="0"/>
              </a:rPr>
              <a:t>D.C. </a:t>
            </a:r>
            <a:r>
              <a:rPr lang="en-US" sz="2100" b="1" dirty="0">
                <a:latin typeface="Arial" pitchFamily="34" charset="0"/>
                <a:cs typeface="Arial" pitchFamily="34" charset="0"/>
              </a:rPr>
              <a:t>(</a:t>
            </a:r>
            <a:r>
              <a:rPr lang="en-US" sz="2100" b="1" dirty="0" smtClean="0">
                <a:latin typeface="Arial" pitchFamily="34" charset="0"/>
                <a:cs typeface="Arial" pitchFamily="34" charset="0"/>
              </a:rPr>
              <a:t>2001</a:t>
            </a:r>
            <a:r>
              <a:rPr lang="en-US" sz="2100" b="1" dirty="0">
                <a:latin typeface="Arial" pitchFamily="34" charset="0"/>
                <a:cs typeface="Arial" pitchFamily="34" charset="0"/>
              </a:rPr>
              <a:t>). Introduction: Cell Structure and Function , </a:t>
            </a:r>
            <a:r>
              <a:rPr lang="en-US" sz="2100" b="1" dirty="0" smtClean="0">
                <a:latin typeface="Arial" pitchFamily="34" charset="0"/>
                <a:cs typeface="Arial" pitchFamily="34" charset="0"/>
              </a:rPr>
              <a:t>Chapter 1 , 1-7pp.</a:t>
            </a:r>
            <a:endParaRPr lang="en-US" sz="2100" b="1" dirty="0">
              <a:latin typeface="Arial" pitchFamily="34" charset="0"/>
              <a:cs typeface="Arial" pitchFamily="34" charset="0"/>
            </a:endParaRPr>
          </a:p>
          <a:p>
            <a:pPr marL="68580" lvl="0" indent="0" algn="just" rtl="0">
              <a:lnSpc>
                <a:spcPct val="150000"/>
              </a:lnSpc>
              <a:buClr>
                <a:srgbClr val="D6ECFF"/>
              </a:buClr>
              <a:buNone/>
            </a:pPr>
            <a:endParaRPr lang="en-US" sz="1800" dirty="0">
              <a:solidFill>
                <a:srgbClr val="FFFF00"/>
              </a:solidFill>
              <a:latin typeface="Arial" pitchFamily="34" charset="0"/>
              <a:cs typeface="Arial" pitchFamily="34" charset="0"/>
            </a:endParaRPr>
          </a:p>
          <a:p>
            <a:pPr marL="68580" indent="0" algn="l">
              <a:buNone/>
            </a:pPr>
            <a:r>
              <a:rPr lang="en-US" sz="2400" dirty="0" smtClean="0">
                <a:latin typeface="Arial" pitchFamily="34" charset="0"/>
                <a:cs typeface="Arial" pitchFamily="34" charset="0"/>
              </a:rPr>
              <a:t> </a:t>
            </a:r>
            <a:endParaRPr lang="ar-IQ" sz="2400" dirty="0">
              <a:latin typeface="Arial" pitchFamily="34" charset="0"/>
              <a:cs typeface="Arial" pitchFamily="34" charset="0"/>
            </a:endParaRPr>
          </a:p>
        </p:txBody>
      </p:sp>
    </p:spTree>
    <p:extLst>
      <p:ext uri="{BB962C8B-B14F-4D97-AF65-F5344CB8AC3E}">
        <p14:creationId xmlns:p14="http://schemas.microsoft.com/office/powerpoint/2010/main" val="2584708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75000"/>
              </a:schemeClr>
            </a:gs>
            <a:gs pos="65000">
              <a:schemeClr val="tx2">
                <a:lumMod val="50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411760" y="404664"/>
            <a:ext cx="4608512" cy="648072"/>
          </a:xfrm>
          <a:prstGeom prst="rect">
            <a:avLst/>
          </a:prstGeom>
          <a:ln>
            <a:solidFill>
              <a:srgbClr val="000099"/>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Syllabus Content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4074755712"/>
              </p:ext>
            </p:extLst>
          </p:nvPr>
        </p:nvGraphicFramePr>
        <p:xfrm>
          <a:off x="251520" y="1340762"/>
          <a:ext cx="8640960" cy="5181991"/>
        </p:xfrm>
        <a:graphic>
          <a:graphicData uri="http://schemas.openxmlformats.org/drawingml/2006/table">
            <a:tbl>
              <a:tblPr firstRow="1" firstCol="1" bandRow="1">
                <a:tableStyleId>{5C22544A-7EE6-4342-B048-85BDC9FD1C3A}</a:tableStyleId>
              </a:tblPr>
              <a:tblGrid>
                <a:gridCol w="1978234"/>
                <a:gridCol w="6662726"/>
              </a:tblGrid>
              <a:tr h="308629">
                <a:tc>
                  <a:txBody>
                    <a:bodyPr/>
                    <a:lstStyle/>
                    <a:p>
                      <a:pPr algn="ctr">
                        <a:lnSpc>
                          <a:spcPct val="107000"/>
                        </a:lnSpc>
                        <a:spcAft>
                          <a:spcPts val="800"/>
                        </a:spcAft>
                      </a:pPr>
                      <a:r>
                        <a:rPr lang="en-US" sz="1600" b="1" dirty="0" err="1" smtClean="0">
                          <a:solidFill>
                            <a:schemeClr val="bg1"/>
                          </a:solidFill>
                          <a:effectLst/>
                        </a:rPr>
                        <a:t>Lec</a:t>
                      </a:r>
                      <a:r>
                        <a:rPr lang="en-US" sz="1600" b="1" dirty="0" smtClean="0">
                          <a:solidFill>
                            <a:schemeClr val="bg1"/>
                          </a:solidFill>
                          <a:effectLst/>
                        </a:rPr>
                        <a:t>. No.</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800"/>
                        </a:spcAft>
                      </a:pPr>
                      <a:r>
                        <a:rPr lang="en-US" sz="1600" b="1" dirty="0">
                          <a:solidFill>
                            <a:schemeClr val="bg1"/>
                          </a:solidFill>
                          <a:effectLst/>
                        </a:rPr>
                        <a:t>Subject</a:t>
                      </a:r>
                      <a:endParaRPr lang="en-US" sz="1600" b="1" dirty="0">
                        <a:solidFill>
                          <a:schemeClr val="bg1"/>
                        </a:solidFill>
                        <a:effectLst/>
                        <a:latin typeface="Calibri"/>
                        <a:ea typeface="Calibri"/>
                        <a:cs typeface="Arial"/>
                      </a:endParaRPr>
                    </a:p>
                  </a:txBody>
                  <a:tcPr marL="68580" marR="68580" marT="0" marB="0"/>
                </a:tc>
              </a:tr>
              <a:tr h="552556">
                <a:tc>
                  <a:txBody>
                    <a:bodyPr/>
                    <a:lstStyle/>
                    <a:p>
                      <a:pPr algn="ctr">
                        <a:lnSpc>
                          <a:spcPct val="107000"/>
                        </a:lnSpc>
                        <a:spcAft>
                          <a:spcPts val="0"/>
                        </a:spcAft>
                      </a:pPr>
                      <a:r>
                        <a:rPr lang="en-US" sz="1600" b="1" dirty="0">
                          <a:solidFill>
                            <a:schemeClr val="bg1"/>
                          </a:solidFill>
                          <a:effectLst/>
                        </a:rPr>
                        <a:t>1</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Introduction of the cell</a:t>
                      </a:r>
                    </a:p>
                    <a:p>
                      <a:pPr algn="ctr">
                        <a:lnSpc>
                          <a:spcPct val="107000"/>
                        </a:lnSpc>
                        <a:spcAft>
                          <a:spcPts val="0"/>
                        </a:spcAft>
                      </a:pPr>
                      <a:r>
                        <a:rPr lang="en-US" sz="1600" b="1">
                          <a:effectLst/>
                          <a:latin typeface="+mn-lt"/>
                          <a:ea typeface="Calibri"/>
                          <a:cs typeface="Arial"/>
                        </a:rPr>
                        <a:t>(Structure  and function of the cell)</a:t>
                      </a:r>
                    </a:p>
                  </a:txBody>
                  <a:tcPr marL="68580" marR="68580" marT="0" marB="0"/>
                </a:tc>
              </a:tr>
              <a:tr h="308629">
                <a:tc>
                  <a:txBody>
                    <a:bodyPr/>
                    <a:lstStyle/>
                    <a:p>
                      <a:pPr algn="ctr">
                        <a:lnSpc>
                          <a:spcPct val="107000"/>
                        </a:lnSpc>
                        <a:spcAft>
                          <a:spcPts val="0"/>
                        </a:spcAft>
                      </a:pPr>
                      <a:r>
                        <a:rPr lang="en-US" sz="1600" b="1" dirty="0">
                          <a:solidFill>
                            <a:schemeClr val="bg1"/>
                          </a:solidFill>
                          <a:effectLst/>
                        </a:rPr>
                        <a:t>2</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Prokaryotes</a:t>
                      </a:r>
                    </a:p>
                  </a:txBody>
                  <a:tcPr marL="68580" marR="68580" marT="0" marB="0"/>
                </a:tc>
              </a:tr>
              <a:tr h="308629">
                <a:tc>
                  <a:txBody>
                    <a:bodyPr/>
                    <a:lstStyle/>
                    <a:p>
                      <a:pPr algn="ctr">
                        <a:lnSpc>
                          <a:spcPct val="107000"/>
                        </a:lnSpc>
                        <a:spcAft>
                          <a:spcPts val="0"/>
                        </a:spcAft>
                      </a:pPr>
                      <a:r>
                        <a:rPr lang="en-US" sz="1600" b="1" dirty="0">
                          <a:solidFill>
                            <a:schemeClr val="bg1"/>
                          </a:solidFill>
                          <a:effectLst/>
                        </a:rPr>
                        <a:t>3</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Eukaryote</a:t>
                      </a:r>
                    </a:p>
                  </a:txBody>
                  <a:tcPr marL="68580" marR="68580" marT="0" marB="0"/>
                </a:tc>
              </a:tr>
              <a:tr h="308629">
                <a:tc>
                  <a:txBody>
                    <a:bodyPr/>
                    <a:lstStyle/>
                    <a:p>
                      <a:pPr algn="ctr">
                        <a:lnSpc>
                          <a:spcPct val="107000"/>
                        </a:lnSpc>
                        <a:spcAft>
                          <a:spcPts val="0"/>
                        </a:spcAft>
                      </a:pPr>
                      <a:r>
                        <a:rPr lang="en-US" sz="1600" b="1" dirty="0">
                          <a:solidFill>
                            <a:schemeClr val="bg1"/>
                          </a:solidFill>
                          <a:effectLst/>
                        </a:rPr>
                        <a:t>4</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The cell membrane</a:t>
                      </a:r>
                    </a:p>
                  </a:txBody>
                  <a:tcPr marL="68580" marR="68580" marT="0" marB="0"/>
                </a:tc>
              </a:tr>
              <a:tr h="308629">
                <a:tc>
                  <a:txBody>
                    <a:bodyPr/>
                    <a:lstStyle/>
                    <a:p>
                      <a:pPr algn="ctr">
                        <a:lnSpc>
                          <a:spcPct val="107000"/>
                        </a:lnSpc>
                        <a:spcAft>
                          <a:spcPts val="0"/>
                        </a:spcAft>
                      </a:pPr>
                      <a:r>
                        <a:rPr lang="en-US" sz="1600" b="1" dirty="0">
                          <a:solidFill>
                            <a:schemeClr val="bg1"/>
                          </a:solidFill>
                          <a:effectLst/>
                        </a:rPr>
                        <a:t>5</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Types of Cell Transport</a:t>
                      </a:r>
                    </a:p>
                  </a:txBody>
                  <a:tcPr marL="68580" marR="68580" marT="0" marB="0"/>
                </a:tc>
              </a:tr>
              <a:tr h="308629">
                <a:tc>
                  <a:txBody>
                    <a:bodyPr/>
                    <a:lstStyle/>
                    <a:p>
                      <a:pPr algn="ctr">
                        <a:lnSpc>
                          <a:spcPct val="107000"/>
                        </a:lnSpc>
                        <a:spcAft>
                          <a:spcPts val="0"/>
                        </a:spcAft>
                      </a:pPr>
                      <a:r>
                        <a:rPr lang="en-US" sz="1600" b="1" dirty="0">
                          <a:solidFill>
                            <a:schemeClr val="bg1"/>
                          </a:solidFill>
                          <a:effectLst/>
                        </a:rPr>
                        <a:t>6</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Cell junctions and extracellular matrix</a:t>
                      </a:r>
                    </a:p>
                  </a:txBody>
                  <a:tcPr marL="68580" marR="68580" marT="0" marB="0"/>
                </a:tc>
              </a:tr>
              <a:tr h="308629">
                <a:tc>
                  <a:txBody>
                    <a:bodyPr/>
                    <a:lstStyle/>
                    <a:p>
                      <a:pPr algn="ctr">
                        <a:lnSpc>
                          <a:spcPct val="107000"/>
                        </a:lnSpc>
                        <a:spcAft>
                          <a:spcPts val="0"/>
                        </a:spcAft>
                      </a:pPr>
                      <a:r>
                        <a:rPr lang="en-US" sz="1600" b="1" dirty="0">
                          <a:solidFill>
                            <a:schemeClr val="bg1"/>
                          </a:solidFill>
                          <a:effectLst/>
                        </a:rPr>
                        <a:t>7</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Mid Exam</a:t>
                      </a:r>
                    </a:p>
                  </a:txBody>
                  <a:tcPr marL="68580" marR="68580" marT="0" marB="0"/>
                </a:tc>
              </a:tr>
              <a:tr h="308629">
                <a:tc>
                  <a:txBody>
                    <a:bodyPr/>
                    <a:lstStyle/>
                    <a:p>
                      <a:pPr algn="ctr">
                        <a:lnSpc>
                          <a:spcPct val="107000"/>
                        </a:lnSpc>
                        <a:spcAft>
                          <a:spcPts val="0"/>
                        </a:spcAft>
                      </a:pPr>
                      <a:r>
                        <a:rPr lang="en-US" sz="1600" b="1" dirty="0">
                          <a:solidFill>
                            <a:schemeClr val="bg1"/>
                          </a:solidFill>
                          <a:effectLst/>
                        </a:rPr>
                        <a:t>8</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The Cell Cycle</a:t>
                      </a:r>
                    </a:p>
                  </a:txBody>
                  <a:tcPr marL="68580" marR="68580" marT="0" marB="0"/>
                </a:tc>
              </a:tr>
              <a:tr h="308629">
                <a:tc>
                  <a:txBody>
                    <a:bodyPr/>
                    <a:lstStyle/>
                    <a:p>
                      <a:pPr algn="ctr">
                        <a:lnSpc>
                          <a:spcPct val="107000"/>
                        </a:lnSpc>
                        <a:spcAft>
                          <a:spcPts val="0"/>
                        </a:spcAft>
                      </a:pPr>
                      <a:r>
                        <a:rPr lang="en-US" sz="1600" b="1" dirty="0">
                          <a:solidFill>
                            <a:schemeClr val="bg1"/>
                          </a:solidFill>
                          <a:effectLst/>
                        </a:rPr>
                        <a:t>9</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Cancer cell</a:t>
                      </a:r>
                    </a:p>
                  </a:txBody>
                  <a:tcPr marL="68580" marR="68580" marT="0" marB="0"/>
                </a:tc>
              </a:tr>
              <a:tr h="308629">
                <a:tc>
                  <a:txBody>
                    <a:bodyPr/>
                    <a:lstStyle/>
                    <a:p>
                      <a:pPr algn="ctr">
                        <a:lnSpc>
                          <a:spcPct val="107000"/>
                        </a:lnSpc>
                        <a:spcAft>
                          <a:spcPts val="0"/>
                        </a:spcAft>
                      </a:pPr>
                      <a:r>
                        <a:rPr lang="en-US" sz="1600" b="1">
                          <a:solidFill>
                            <a:schemeClr val="bg1"/>
                          </a:solidFill>
                          <a:effectLst/>
                        </a:rPr>
                        <a:t>10</a:t>
                      </a:r>
                      <a:endParaRPr lang="en-US" sz="1600" b="1">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DNA and Chromosomes</a:t>
                      </a:r>
                    </a:p>
                  </a:txBody>
                  <a:tcPr marL="68580" marR="68580" marT="0" marB="0"/>
                </a:tc>
              </a:tr>
              <a:tr h="308629">
                <a:tc>
                  <a:txBody>
                    <a:bodyPr/>
                    <a:lstStyle/>
                    <a:p>
                      <a:pPr algn="ctr">
                        <a:lnSpc>
                          <a:spcPct val="107000"/>
                        </a:lnSpc>
                        <a:spcAft>
                          <a:spcPts val="0"/>
                        </a:spcAft>
                      </a:pPr>
                      <a:r>
                        <a:rPr lang="en-US" sz="1600" b="1" dirty="0">
                          <a:solidFill>
                            <a:schemeClr val="bg1"/>
                          </a:solidFill>
                          <a:effectLst/>
                        </a:rPr>
                        <a:t>11</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DNA replication and proteins synthesis</a:t>
                      </a:r>
                    </a:p>
                  </a:txBody>
                  <a:tcPr marL="68580" marR="68580" marT="0" marB="0"/>
                </a:tc>
              </a:tr>
              <a:tr h="308629">
                <a:tc>
                  <a:txBody>
                    <a:bodyPr/>
                    <a:lstStyle/>
                    <a:p>
                      <a:pPr algn="ctr">
                        <a:lnSpc>
                          <a:spcPct val="107000"/>
                        </a:lnSpc>
                        <a:spcAft>
                          <a:spcPts val="0"/>
                        </a:spcAft>
                      </a:pPr>
                      <a:r>
                        <a:rPr lang="en-US" sz="1600" b="1" dirty="0">
                          <a:solidFill>
                            <a:schemeClr val="bg1"/>
                          </a:solidFill>
                          <a:effectLst/>
                        </a:rPr>
                        <a:t>12</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Cell respiration</a:t>
                      </a:r>
                    </a:p>
                  </a:txBody>
                  <a:tcPr marL="68580" marR="68580" marT="0" marB="0"/>
                </a:tc>
              </a:tr>
              <a:tr h="308629">
                <a:tc>
                  <a:txBody>
                    <a:bodyPr/>
                    <a:lstStyle/>
                    <a:p>
                      <a:pPr algn="ctr">
                        <a:lnSpc>
                          <a:spcPct val="107000"/>
                        </a:lnSpc>
                        <a:spcAft>
                          <a:spcPts val="0"/>
                        </a:spcAft>
                      </a:pPr>
                      <a:r>
                        <a:rPr lang="en-US" sz="1600" b="1" dirty="0">
                          <a:solidFill>
                            <a:schemeClr val="bg1"/>
                          </a:solidFill>
                          <a:effectLst/>
                        </a:rPr>
                        <a:t>13</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Cell signaling</a:t>
                      </a:r>
                    </a:p>
                  </a:txBody>
                  <a:tcPr marL="68580" marR="68580" marT="0" marB="0"/>
                </a:tc>
              </a:tr>
              <a:tr h="308629">
                <a:tc>
                  <a:txBody>
                    <a:bodyPr/>
                    <a:lstStyle/>
                    <a:p>
                      <a:pPr algn="ctr">
                        <a:lnSpc>
                          <a:spcPct val="107000"/>
                        </a:lnSpc>
                        <a:spcAft>
                          <a:spcPts val="0"/>
                        </a:spcAft>
                      </a:pPr>
                      <a:r>
                        <a:rPr lang="en-US" sz="1600" b="1" dirty="0">
                          <a:solidFill>
                            <a:schemeClr val="bg1"/>
                          </a:solidFill>
                          <a:effectLst/>
                        </a:rPr>
                        <a:t>14</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a:effectLst/>
                          <a:latin typeface="+mn-lt"/>
                          <a:ea typeface="Calibri"/>
                          <a:cs typeface="Arial"/>
                        </a:rPr>
                        <a:t>Cell death </a:t>
                      </a:r>
                    </a:p>
                  </a:txBody>
                  <a:tcPr marL="68580" marR="68580" marT="0" marB="0"/>
                </a:tc>
              </a:tr>
              <a:tr h="308629">
                <a:tc>
                  <a:txBody>
                    <a:bodyPr/>
                    <a:lstStyle/>
                    <a:p>
                      <a:pPr algn="ctr">
                        <a:lnSpc>
                          <a:spcPct val="107000"/>
                        </a:lnSpc>
                        <a:spcAft>
                          <a:spcPts val="0"/>
                        </a:spcAft>
                      </a:pPr>
                      <a:r>
                        <a:rPr lang="en-US" sz="1600" b="1" dirty="0">
                          <a:solidFill>
                            <a:schemeClr val="bg1"/>
                          </a:solidFill>
                          <a:effectLst/>
                        </a:rPr>
                        <a:t>15</a:t>
                      </a:r>
                      <a:endParaRPr lang="en-US" sz="1600" b="1" dirty="0">
                        <a:solidFill>
                          <a:schemeClr val="bg1"/>
                        </a:solidFill>
                        <a:effectLst/>
                        <a:latin typeface="Calibri"/>
                        <a:ea typeface="Calibri"/>
                        <a:cs typeface="Arial"/>
                      </a:endParaRPr>
                    </a:p>
                  </a:txBody>
                  <a:tcPr marL="68580" marR="68580" marT="0" marB="0"/>
                </a:tc>
                <a:tc>
                  <a:txBody>
                    <a:bodyPr/>
                    <a:lstStyle/>
                    <a:p>
                      <a:pPr algn="ctr">
                        <a:lnSpc>
                          <a:spcPct val="107000"/>
                        </a:lnSpc>
                        <a:spcAft>
                          <a:spcPts val="0"/>
                        </a:spcAft>
                      </a:pPr>
                      <a:r>
                        <a:rPr lang="en-US" sz="1600" b="1" dirty="0">
                          <a:effectLst/>
                          <a:latin typeface="+mn-lt"/>
                          <a:ea typeface="Calibri"/>
                          <a:cs typeface="Arial"/>
                        </a:rPr>
                        <a:t>Final Exam</a:t>
                      </a:r>
                    </a:p>
                  </a:txBody>
                  <a:tcPr marL="68580" marR="68580" marT="0" marB="0"/>
                </a:tc>
              </a:tr>
            </a:tbl>
          </a:graphicData>
        </a:graphic>
      </p:graphicFrame>
    </p:spTree>
    <p:extLst>
      <p:ext uri="{BB962C8B-B14F-4D97-AF65-F5344CB8AC3E}">
        <p14:creationId xmlns:p14="http://schemas.microsoft.com/office/powerpoint/2010/main" val="620679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9"/>
            </a:gs>
            <a:gs pos="65000">
              <a:schemeClr val="accent4">
                <a:lumMod val="75000"/>
              </a:schemeClr>
            </a:gs>
            <a:gs pos="100000">
              <a:schemeClr val="accent4">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187624" y="692696"/>
            <a:ext cx="6480720" cy="2062103"/>
          </a:xfrm>
          <a:prstGeom prst="rect">
            <a:avLst/>
          </a:prstGeom>
        </p:spPr>
        <p:txBody>
          <a:bodyPr wrap="square">
            <a:spAutoFit/>
          </a:bodyPr>
          <a:lstStyle/>
          <a:p>
            <a:pPr lvl="0" algn="ctr" fontAlgn="base">
              <a:spcBef>
                <a:spcPct val="0"/>
              </a:spcBef>
              <a:spcAft>
                <a:spcPct val="0"/>
              </a:spcAft>
            </a:pPr>
            <a:r>
              <a:rPr lang="en-GB" sz="3200" b="1" i="1" dirty="0">
                <a:solidFill>
                  <a:srgbClr val="1AB39F">
                    <a:lumMod val="40000"/>
                    <a:lumOff val="60000"/>
                  </a:srgbClr>
                </a:solidFill>
                <a:latin typeface="Century Gothic" pitchFamily="34" charset="0"/>
                <a:ea typeface="Century Gothic" pitchFamily="34" charset="0"/>
                <a:cs typeface="Arial" pitchFamily="34" charset="0"/>
              </a:rPr>
              <a:t>CELL BIOLOG</a:t>
            </a:r>
            <a:r>
              <a:rPr lang="en-US" sz="3200" b="1" i="1" dirty="0">
                <a:solidFill>
                  <a:srgbClr val="1AB39F">
                    <a:lumMod val="40000"/>
                    <a:lumOff val="60000"/>
                  </a:srgbClr>
                </a:solidFill>
                <a:latin typeface="Century Gothic" pitchFamily="34" charset="0"/>
                <a:ea typeface="Century Gothic" pitchFamily="34" charset="0"/>
                <a:cs typeface="Arial" pitchFamily="34" charset="0"/>
              </a:rPr>
              <a:t>Y </a:t>
            </a:r>
            <a:r>
              <a:rPr lang="en-US" sz="3200" b="1" i="1" dirty="0" err="1">
                <a:solidFill>
                  <a:srgbClr val="1AB39F">
                    <a:lumMod val="40000"/>
                    <a:lumOff val="60000"/>
                  </a:srgbClr>
                </a:solidFill>
                <a:latin typeface="Century Gothic" pitchFamily="34" charset="0"/>
                <a:ea typeface="Century Gothic" pitchFamily="34" charset="0"/>
                <a:cs typeface="Arial" pitchFamily="34" charset="0"/>
              </a:rPr>
              <a:t>Lec</a:t>
            </a:r>
            <a:r>
              <a:rPr lang="en-US" sz="3200" b="1" i="1" dirty="0">
                <a:solidFill>
                  <a:srgbClr val="1AB39F">
                    <a:lumMod val="40000"/>
                    <a:lumOff val="60000"/>
                  </a:srgbClr>
                </a:solidFill>
                <a:latin typeface="Century Gothic" pitchFamily="34" charset="0"/>
                <a:ea typeface="Century Gothic" pitchFamily="34" charset="0"/>
                <a:cs typeface="Arial" pitchFamily="34" charset="0"/>
              </a:rPr>
              <a:t> ( 1 ) </a:t>
            </a:r>
            <a:endParaRPr lang="en-GB" sz="3200" b="1" i="1" dirty="0">
              <a:solidFill>
                <a:srgbClr val="1AB39F">
                  <a:lumMod val="40000"/>
                  <a:lumOff val="60000"/>
                </a:srgbClr>
              </a:solidFill>
              <a:latin typeface="Century Gothic" pitchFamily="34" charset="0"/>
              <a:ea typeface="Century Gothic" pitchFamily="34" charset="0"/>
              <a:cs typeface="Arial" pitchFamily="34" charset="0"/>
            </a:endParaRPr>
          </a:p>
          <a:p>
            <a:pPr lvl="0" algn="ctr" fontAlgn="base">
              <a:spcBef>
                <a:spcPct val="0"/>
              </a:spcBef>
              <a:spcAft>
                <a:spcPct val="0"/>
              </a:spcAft>
            </a:pPr>
            <a:r>
              <a:rPr lang="en-GB" sz="3200" b="1" i="1" dirty="0">
                <a:solidFill>
                  <a:srgbClr val="FFFF00"/>
                </a:solidFill>
                <a:latin typeface="Century Gothic" pitchFamily="34" charset="0"/>
                <a:ea typeface="Century Gothic" pitchFamily="34" charset="0"/>
                <a:cs typeface="Arial" pitchFamily="34" charset="0"/>
              </a:rPr>
              <a:t>INTRODUCTION OF THE CELL</a:t>
            </a:r>
            <a:endParaRPr lang="en-US" sz="3200" dirty="0">
              <a:solidFill>
                <a:srgbClr val="FFFF00"/>
              </a:solidFill>
              <a:latin typeface="Arial" pitchFamily="34" charset="0"/>
              <a:cs typeface="Arial" pitchFamily="34" charset="0"/>
            </a:endParaRPr>
          </a:p>
          <a:p>
            <a:pPr lvl="0" algn="ctr" rtl="0" eaLnBrk="0" fontAlgn="base" hangingPunct="0">
              <a:spcBef>
                <a:spcPct val="0"/>
              </a:spcBef>
              <a:spcAft>
                <a:spcPct val="0"/>
              </a:spcAft>
            </a:pPr>
            <a:r>
              <a:rPr lang="en-GB" sz="3200" b="1" i="1" dirty="0">
                <a:solidFill>
                  <a:srgbClr val="FFFF00"/>
                </a:solidFill>
                <a:latin typeface="Century Gothic" pitchFamily="34" charset="0"/>
                <a:ea typeface="Century Gothic" pitchFamily="34" charset="0"/>
                <a:cs typeface="Arial" pitchFamily="34" charset="0"/>
              </a:rPr>
              <a:t>STRUCTURE AND FUNCTION</a:t>
            </a:r>
            <a:endParaRPr lang="en-US" sz="3200" dirty="0">
              <a:solidFill>
                <a:srgbClr val="FFFF00"/>
              </a:solidFill>
              <a:latin typeface="Arial" pitchFamily="34" charset="0"/>
              <a:cs typeface="Arial" pitchFamily="34" charset="0"/>
            </a:endParaRPr>
          </a:p>
          <a:p>
            <a:pPr lvl="0" algn="ctr" rtl="0" eaLnBrk="0" fontAlgn="base" hangingPunct="0">
              <a:spcBef>
                <a:spcPct val="0"/>
              </a:spcBef>
              <a:spcAft>
                <a:spcPct val="0"/>
              </a:spcAft>
            </a:pPr>
            <a:r>
              <a:rPr lang="en-GB" sz="3200" b="1" i="1" dirty="0">
                <a:solidFill>
                  <a:srgbClr val="FFFF00"/>
                </a:solidFill>
                <a:latin typeface="Century Gothic" pitchFamily="34" charset="0"/>
                <a:ea typeface="Century Gothic" pitchFamily="34" charset="0"/>
                <a:cs typeface="Arial" pitchFamily="34" charset="0"/>
              </a:rPr>
              <a:t>OF THE CELL</a:t>
            </a:r>
            <a:r>
              <a:rPr lang="en-GB" sz="3200" i="1" dirty="0">
                <a:solidFill>
                  <a:srgbClr val="FFFF00"/>
                </a:solidFill>
                <a:latin typeface="Century Gothic" pitchFamily="34" charset="0"/>
                <a:ea typeface="Century Gothic" pitchFamily="34" charset="0"/>
                <a:cs typeface="Arial" pitchFamily="34" charset="0"/>
              </a:rPr>
              <a:t> </a:t>
            </a:r>
            <a:endParaRPr lang="en-GB" sz="3200" dirty="0">
              <a:solidFill>
                <a:srgbClr val="FFFF0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902" y="2996952"/>
            <a:ext cx="5005387" cy="622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247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tx2">
                <a:lumMod val="50000"/>
              </a:schemeClr>
            </a:gs>
            <a:gs pos="65000">
              <a:schemeClr val="accent4">
                <a:lumMod val="20000"/>
                <a:lumOff val="80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715436" cy="4248472"/>
          </a:xfrm>
        </p:spPr>
        <p:txBody>
          <a:bodyPr>
            <a:normAutofit lnSpcReduction="10000"/>
          </a:bodyPr>
          <a:lstStyle/>
          <a:p>
            <a:pPr algn="just" rtl="0">
              <a:buClrTx/>
              <a:buFont typeface="Wingdings" pitchFamily="2" charset="2"/>
              <a:buChar char="ü"/>
            </a:pPr>
            <a:r>
              <a:rPr lang="en-GB" sz="3600" dirty="0" smtClean="0">
                <a:solidFill>
                  <a:schemeClr val="bg1">
                    <a:lumMod val="75000"/>
                    <a:lumOff val="25000"/>
                  </a:schemeClr>
                </a:solidFill>
                <a:latin typeface="Arial" pitchFamily="34" charset="0"/>
                <a:cs typeface="Arial" pitchFamily="34" charset="0"/>
              </a:rPr>
              <a:t>Introduction of the cell</a:t>
            </a:r>
          </a:p>
          <a:p>
            <a:pPr algn="just" rtl="0">
              <a:buClrTx/>
              <a:buFont typeface="Wingdings" pitchFamily="2" charset="2"/>
              <a:buChar char="ü"/>
            </a:pPr>
            <a:r>
              <a:rPr lang="en-GB" sz="3600" dirty="0">
                <a:solidFill>
                  <a:schemeClr val="bg1">
                    <a:lumMod val="75000"/>
                    <a:lumOff val="25000"/>
                  </a:schemeClr>
                </a:solidFill>
                <a:latin typeface="Arial" pitchFamily="34" charset="0"/>
                <a:cs typeface="Arial" pitchFamily="34" charset="0"/>
              </a:rPr>
              <a:t>Cell </a:t>
            </a:r>
            <a:r>
              <a:rPr lang="en-GB" sz="3600" dirty="0" smtClean="0">
                <a:solidFill>
                  <a:schemeClr val="bg1">
                    <a:lumMod val="75000"/>
                    <a:lumOff val="25000"/>
                  </a:schemeClr>
                </a:solidFill>
                <a:latin typeface="Arial" pitchFamily="34" charset="0"/>
                <a:cs typeface="Arial" pitchFamily="34" charset="0"/>
              </a:rPr>
              <a:t>theory</a:t>
            </a:r>
          </a:p>
          <a:p>
            <a:pPr algn="just" rtl="0">
              <a:buClrTx/>
              <a:buFont typeface="Wingdings" pitchFamily="2" charset="2"/>
              <a:buChar char="ü"/>
            </a:pPr>
            <a:r>
              <a:rPr lang="en-GB" sz="3600" dirty="0">
                <a:solidFill>
                  <a:schemeClr val="bg1">
                    <a:lumMod val="75000"/>
                    <a:lumOff val="25000"/>
                  </a:schemeClr>
                </a:solidFill>
                <a:latin typeface="Arial" pitchFamily="34" charset="0"/>
                <a:cs typeface="Arial" pitchFamily="34" charset="0"/>
              </a:rPr>
              <a:t>Prokaryotes and  </a:t>
            </a:r>
            <a:r>
              <a:rPr lang="en-GB" sz="3600" dirty="0" smtClean="0">
                <a:solidFill>
                  <a:schemeClr val="bg1">
                    <a:lumMod val="75000"/>
                    <a:lumOff val="25000"/>
                  </a:schemeClr>
                </a:solidFill>
                <a:latin typeface="Arial" pitchFamily="34" charset="0"/>
                <a:cs typeface="Arial" pitchFamily="34" charset="0"/>
              </a:rPr>
              <a:t>Eukaryotes</a:t>
            </a:r>
          </a:p>
          <a:p>
            <a:pPr algn="just" rtl="0">
              <a:buClrTx/>
              <a:buFont typeface="Wingdings" pitchFamily="2" charset="2"/>
              <a:buChar char="ü"/>
            </a:pPr>
            <a:r>
              <a:rPr lang="en-GB" sz="3600" dirty="0" smtClean="0">
                <a:solidFill>
                  <a:schemeClr val="bg1">
                    <a:lumMod val="75000"/>
                    <a:lumOff val="25000"/>
                  </a:schemeClr>
                </a:solidFill>
                <a:latin typeface="Arial" pitchFamily="34" charset="0"/>
                <a:cs typeface="Arial" pitchFamily="34" charset="0"/>
              </a:rPr>
              <a:t>Cell variability : - Cell size </a:t>
            </a:r>
          </a:p>
          <a:p>
            <a:pPr marL="68580" indent="0" algn="just" rtl="0">
              <a:buClrTx/>
              <a:buNone/>
            </a:pPr>
            <a:r>
              <a:rPr lang="en-GB" sz="3600" dirty="0">
                <a:solidFill>
                  <a:schemeClr val="bg1">
                    <a:lumMod val="75000"/>
                    <a:lumOff val="25000"/>
                  </a:schemeClr>
                </a:solidFill>
                <a:latin typeface="Arial" pitchFamily="34" charset="0"/>
                <a:cs typeface="Arial" pitchFamily="34" charset="0"/>
              </a:rPr>
              <a:t> </a:t>
            </a:r>
            <a:r>
              <a:rPr lang="en-GB" sz="3600" dirty="0" smtClean="0">
                <a:solidFill>
                  <a:schemeClr val="bg1">
                    <a:lumMod val="75000"/>
                    <a:lumOff val="25000"/>
                  </a:schemeClr>
                </a:solidFill>
                <a:latin typeface="Arial" pitchFamily="34" charset="0"/>
                <a:cs typeface="Arial" pitchFamily="34" charset="0"/>
              </a:rPr>
              <a:t>                           - Cell shape </a:t>
            </a:r>
          </a:p>
          <a:p>
            <a:pPr algn="just" rtl="0">
              <a:buClrTx/>
              <a:buFont typeface="Wingdings" pitchFamily="2" charset="2"/>
              <a:buChar char="ü"/>
            </a:pPr>
            <a:r>
              <a:rPr lang="en-GB" sz="3600" dirty="0" smtClean="0">
                <a:solidFill>
                  <a:schemeClr val="bg1">
                    <a:lumMod val="75000"/>
                    <a:lumOff val="25000"/>
                  </a:schemeClr>
                </a:solidFill>
                <a:latin typeface="Arial" pitchFamily="34" charset="0"/>
                <a:cs typeface="Arial" pitchFamily="34" charset="0"/>
              </a:rPr>
              <a:t>Internal organization </a:t>
            </a:r>
          </a:p>
          <a:p>
            <a:pPr algn="just" rtl="0">
              <a:buClrTx/>
              <a:buFont typeface="Wingdings" pitchFamily="2" charset="2"/>
              <a:buChar char="ü"/>
            </a:pPr>
            <a:r>
              <a:rPr lang="en-GB" sz="3600" dirty="0" smtClean="0">
                <a:solidFill>
                  <a:schemeClr val="bg1">
                    <a:lumMod val="75000"/>
                    <a:lumOff val="25000"/>
                  </a:schemeClr>
                </a:solidFill>
                <a:latin typeface="Arial" pitchFamily="34" charset="0"/>
                <a:cs typeface="Arial" pitchFamily="34" charset="0"/>
              </a:rPr>
              <a:t>Function of cells</a:t>
            </a:r>
          </a:p>
          <a:p>
            <a:pPr marL="68580" indent="0" algn="just" rtl="0">
              <a:buNone/>
            </a:pPr>
            <a:endParaRPr lang="en-GB" sz="2800" dirty="0" smtClean="0">
              <a:solidFill>
                <a:srgbClr val="FFFF00"/>
              </a:solidFill>
              <a:latin typeface="Arial" pitchFamily="34" charset="0"/>
              <a:cs typeface="Arial" pitchFamily="34" charset="0"/>
            </a:endParaRPr>
          </a:p>
          <a:p>
            <a:pPr algn="just" rtl="0">
              <a:buFont typeface="Arial" pitchFamily="34" charset="0"/>
              <a:buChar char="•"/>
            </a:pPr>
            <a:endParaRPr lang="en-GB" sz="2800" dirty="0" smtClean="0">
              <a:solidFill>
                <a:srgbClr val="FFFF00"/>
              </a:solidFill>
              <a:latin typeface="Arial" pitchFamily="34" charset="0"/>
              <a:cs typeface="Arial" pitchFamily="34" charset="0"/>
            </a:endParaRPr>
          </a:p>
          <a:p>
            <a:pPr algn="just" rtl="0">
              <a:buFont typeface="Arial" pitchFamily="34" charset="0"/>
              <a:buChar char="•"/>
            </a:pPr>
            <a:endParaRPr lang="en-GB" sz="2800" dirty="0">
              <a:solidFill>
                <a:srgbClr val="FFFF00"/>
              </a:solidFill>
              <a:latin typeface="Arial" pitchFamily="34" charset="0"/>
              <a:cs typeface="Arial" pitchFamily="34" charset="0"/>
            </a:endParaRPr>
          </a:p>
          <a:p>
            <a:pPr marL="68580" indent="0" algn="just" rtl="0">
              <a:buNone/>
            </a:pPr>
            <a:endParaRPr lang="en-GB" sz="2800" dirty="0" smtClean="0">
              <a:solidFill>
                <a:srgbClr val="FFFF00"/>
              </a:solidFill>
              <a:latin typeface="Arial" pitchFamily="34" charset="0"/>
              <a:cs typeface="Arial" pitchFamily="34" charset="0"/>
            </a:endParaRPr>
          </a:p>
          <a:p>
            <a:pPr marL="68580" lvl="0" indent="0" algn="l">
              <a:lnSpc>
                <a:spcPct val="120000"/>
              </a:lnSpc>
              <a:buClr>
                <a:srgbClr val="D6ECFF"/>
              </a:buClr>
              <a:buNone/>
            </a:pPr>
            <a:endParaRPr lang="en-US" dirty="0">
              <a:solidFill>
                <a:prstClr val="white"/>
              </a:solidFill>
            </a:endParaRPr>
          </a:p>
          <a:p>
            <a:pPr algn="just" rtl="0"/>
            <a:endParaRPr lang="en-US" sz="2800" dirty="0" smtClean="0">
              <a:solidFill>
                <a:srgbClr val="FFFF00"/>
              </a:solidFill>
              <a:latin typeface="Arial" pitchFamily="34" charset="0"/>
              <a:cs typeface="Arial" pitchFamily="34" charset="0"/>
            </a:endParaRPr>
          </a:p>
          <a:p>
            <a:pPr algn="l"/>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0099"/>
            </a:gs>
            <a:gs pos="65000">
              <a:srgbClr val="002060"/>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60000"/>
                    <a:lumOff val="40000"/>
                  </a:schemeClr>
                </a:solidFill>
              </a:rPr>
              <a:t>Cell Biology</a:t>
            </a:r>
            <a:endParaRPr lang="ar-IQ" dirty="0">
              <a:solidFill>
                <a:schemeClr val="accent4">
                  <a:lumMod val="60000"/>
                  <a:lumOff val="40000"/>
                </a:schemeClr>
              </a:solidFill>
            </a:endParaRPr>
          </a:p>
        </p:txBody>
      </p:sp>
      <p:sp>
        <p:nvSpPr>
          <p:cNvPr id="3" name="Content Placeholder 2"/>
          <p:cNvSpPr>
            <a:spLocks noGrp="1"/>
          </p:cNvSpPr>
          <p:nvPr>
            <p:ph idx="1"/>
          </p:nvPr>
        </p:nvSpPr>
        <p:spPr>
          <a:xfrm>
            <a:off x="179512" y="1484784"/>
            <a:ext cx="8715436" cy="4929222"/>
          </a:xfrm>
        </p:spPr>
        <p:txBody>
          <a:bodyPr>
            <a:normAutofit fontScale="92500" lnSpcReduction="20000"/>
          </a:bodyPr>
          <a:lstStyle/>
          <a:p>
            <a:pPr marL="68580" indent="0" algn="just" rtl="0">
              <a:buNone/>
            </a:pPr>
            <a:r>
              <a:rPr lang="en-GB" sz="2800" b="1" dirty="0" smtClean="0">
                <a:solidFill>
                  <a:schemeClr val="accent6">
                    <a:lumMod val="60000"/>
                    <a:lumOff val="40000"/>
                  </a:schemeClr>
                </a:solidFill>
                <a:latin typeface="Arial" pitchFamily="34" charset="0"/>
                <a:cs typeface="Arial" pitchFamily="34" charset="0"/>
              </a:rPr>
              <a:t>*</a:t>
            </a:r>
            <a:r>
              <a:rPr lang="en-GB" sz="2800" dirty="0" smtClean="0">
                <a:solidFill>
                  <a:srgbClr val="FFFF00"/>
                </a:solidFill>
                <a:latin typeface="Arial" pitchFamily="34" charset="0"/>
                <a:cs typeface="Arial" pitchFamily="34" charset="0"/>
              </a:rPr>
              <a:t> Both living and non-living things are composed of molecules made from chemical elements such as </a:t>
            </a:r>
            <a:r>
              <a:rPr lang="en-GB" sz="2800" dirty="0" smtClean="0">
                <a:solidFill>
                  <a:schemeClr val="accent4">
                    <a:lumMod val="60000"/>
                    <a:lumOff val="40000"/>
                  </a:schemeClr>
                </a:solidFill>
                <a:latin typeface="Arial" pitchFamily="34" charset="0"/>
                <a:cs typeface="Arial" pitchFamily="34" charset="0"/>
              </a:rPr>
              <a:t>Carbon</a:t>
            </a:r>
            <a:r>
              <a:rPr lang="en-GB" sz="2800" dirty="0" smtClean="0">
                <a:solidFill>
                  <a:srgbClr val="FFFF00"/>
                </a:solidFill>
                <a:latin typeface="Arial" pitchFamily="34" charset="0"/>
                <a:cs typeface="Arial" pitchFamily="34" charset="0"/>
              </a:rPr>
              <a:t>, </a:t>
            </a:r>
            <a:r>
              <a:rPr lang="en-GB" sz="2800" dirty="0" smtClean="0">
                <a:solidFill>
                  <a:schemeClr val="accent4">
                    <a:lumMod val="60000"/>
                    <a:lumOff val="40000"/>
                  </a:schemeClr>
                </a:solidFill>
                <a:latin typeface="Arial" pitchFamily="34" charset="0"/>
                <a:cs typeface="Arial" pitchFamily="34" charset="0"/>
              </a:rPr>
              <a:t>Hydrogen</a:t>
            </a:r>
            <a:r>
              <a:rPr lang="en-GB" sz="2800" dirty="0" smtClean="0">
                <a:solidFill>
                  <a:srgbClr val="FFFF00"/>
                </a:solidFill>
                <a:latin typeface="Arial" pitchFamily="34" charset="0"/>
                <a:cs typeface="Arial" pitchFamily="34" charset="0"/>
              </a:rPr>
              <a:t>, </a:t>
            </a:r>
            <a:r>
              <a:rPr lang="en-GB" sz="2800" dirty="0" smtClean="0">
                <a:solidFill>
                  <a:schemeClr val="accent4">
                    <a:lumMod val="60000"/>
                    <a:lumOff val="40000"/>
                  </a:schemeClr>
                </a:solidFill>
                <a:latin typeface="Arial" pitchFamily="34" charset="0"/>
                <a:cs typeface="Arial" pitchFamily="34" charset="0"/>
              </a:rPr>
              <a:t>Oxygen</a:t>
            </a:r>
            <a:r>
              <a:rPr lang="en-GB" sz="2800" dirty="0" smtClean="0">
                <a:solidFill>
                  <a:srgbClr val="FFFF00"/>
                </a:solidFill>
                <a:latin typeface="Arial" pitchFamily="34" charset="0"/>
                <a:cs typeface="Arial" pitchFamily="34" charset="0"/>
              </a:rPr>
              <a:t>, and </a:t>
            </a:r>
            <a:r>
              <a:rPr lang="en-GB" sz="2800" dirty="0" smtClean="0">
                <a:solidFill>
                  <a:schemeClr val="accent4">
                    <a:lumMod val="60000"/>
                    <a:lumOff val="40000"/>
                  </a:schemeClr>
                </a:solidFill>
                <a:latin typeface="Arial" pitchFamily="34" charset="0"/>
                <a:cs typeface="Arial" pitchFamily="34" charset="0"/>
              </a:rPr>
              <a:t>Nitrogen</a:t>
            </a:r>
            <a:r>
              <a:rPr lang="en-GB" sz="2800" dirty="0" smtClean="0">
                <a:solidFill>
                  <a:srgbClr val="FFFF00"/>
                </a:solidFill>
                <a:latin typeface="Arial" pitchFamily="34" charset="0"/>
                <a:cs typeface="Arial" pitchFamily="34" charset="0"/>
              </a:rPr>
              <a:t>. The organization of these molecules into cells is one feature that distinguishes living things from all other matter. </a:t>
            </a:r>
          </a:p>
          <a:p>
            <a:pPr marL="68580" indent="0" algn="just" rtl="0">
              <a:buNone/>
            </a:pPr>
            <a:endParaRPr lang="en-GB" sz="2800" dirty="0" smtClean="0">
              <a:solidFill>
                <a:srgbClr val="FFFF00"/>
              </a:solidFill>
              <a:latin typeface="Arial" pitchFamily="34" charset="0"/>
              <a:cs typeface="Arial" pitchFamily="34" charset="0"/>
            </a:endParaRPr>
          </a:p>
          <a:p>
            <a:pPr marL="68580" lvl="0" indent="0" algn="l">
              <a:lnSpc>
                <a:spcPct val="120000"/>
              </a:lnSpc>
              <a:buClr>
                <a:srgbClr val="D6ECFF"/>
              </a:buClr>
              <a:buNone/>
            </a:pPr>
            <a:r>
              <a:rPr lang="ar-IQ" dirty="0" smtClean="0">
                <a:solidFill>
                  <a:srgbClr val="FFFF00"/>
                </a:solidFill>
                <a:latin typeface="Arial Unicode MS" pitchFamily="34" charset="-128"/>
                <a:ea typeface="Arial Unicode MS" pitchFamily="34" charset="-128"/>
                <a:cs typeface="Arial Unicode MS" pitchFamily="34" charset="-128"/>
              </a:rPr>
              <a:t> </a:t>
            </a:r>
            <a:r>
              <a:rPr lang="en-US" dirty="0" smtClean="0">
                <a:solidFill>
                  <a:srgbClr val="FFFF00"/>
                </a:solidFill>
                <a:latin typeface="Arial Unicode MS" pitchFamily="34" charset="-128"/>
                <a:ea typeface="Arial Unicode MS" pitchFamily="34" charset="-128"/>
                <a:cs typeface="Arial Unicode MS" pitchFamily="34" charset="-128"/>
              </a:rPr>
              <a:t>  </a:t>
            </a:r>
            <a:r>
              <a:rPr lang="en-US" b="1" dirty="0" smtClean="0">
                <a:solidFill>
                  <a:schemeClr val="accent6">
                    <a:lumMod val="60000"/>
                    <a:lumOff val="40000"/>
                  </a:schemeClr>
                </a:solidFill>
                <a:latin typeface="Arial Unicode MS" pitchFamily="34" charset="-128"/>
                <a:ea typeface="Arial Unicode MS" pitchFamily="34" charset="-128"/>
                <a:cs typeface="Arial Unicode MS" pitchFamily="34" charset="-128"/>
              </a:rPr>
              <a:t>*</a:t>
            </a:r>
            <a:r>
              <a:rPr lang="en-US" dirty="0" smtClean="0">
                <a:solidFill>
                  <a:srgbClr val="FFFF00"/>
                </a:solidFill>
                <a:latin typeface="Arial Unicode MS" pitchFamily="34" charset="-128"/>
                <a:ea typeface="Arial Unicode MS" pitchFamily="34" charset="-128"/>
                <a:cs typeface="Arial Unicode MS" pitchFamily="34" charset="-128"/>
              </a:rPr>
              <a:t> </a:t>
            </a:r>
            <a:r>
              <a:rPr lang="en-GB" dirty="0" smtClean="0">
                <a:solidFill>
                  <a:srgbClr val="FFFF00"/>
                </a:solidFill>
                <a:latin typeface="Arial Unicode MS" pitchFamily="34" charset="-128"/>
                <a:ea typeface="Arial Unicode MS" pitchFamily="34" charset="-128"/>
                <a:cs typeface="Arial Unicode MS" pitchFamily="34" charset="-128"/>
              </a:rPr>
              <a:t>Before </a:t>
            </a:r>
            <a:r>
              <a:rPr lang="en-GB" dirty="0">
                <a:solidFill>
                  <a:srgbClr val="FFFF00"/>
                </a:solidFill>
                <a:latin typeface="Arial Unicode MS" pitchFamily="34" charset="-128"/>
                <a:ea typeface="Arial Unicode MS" pitchFamily="34" charset="-128"/>
                <a:cs typeface="Arial Unicode MS" pitchFamily="34" charset="-128"/>
              </a:rPr>
              <a:t>the C17</a:t>
            </a:r>
            <a:r>
              <a:rPr lang="en-GB" baseline="30000" dirty="0">
                <a:solidFill>
                  <a:srgbClr val="FFFF00"/>
                </a:solidFill>
                <a:latin typeface="Arial Unicode MS" pitchFamily="34" charset="-128"/>
                <a:ea typeface="Arial Unicode MS" pitchFamily="34" charset="-128"/>
                <a:cs typeface="Arial Unicode MS" pitchFamily="34" charset="-128"/>
              </a:rPr>
              <a:t>th</a:t>
            </a:r>
            <a:r>
              <a:rPr lang="en-GB" dirty="0">
                <a:solidFill>
                  <a:srgbClr val="FFFF00"/>
                </a:solidFill>
                <a:latin typeface="Arial Unicode MS" pitchFamily="34" charset="-128"/>
                <a:ea typeface="Arial Unicode MS" pitchFamily="34" charset="-128"/>
                <a:cs typeface="Arial Unicode MS" pitchFamily="34" charset="-128"/>
              </a:rPr>
              <a:t>, no one knew that cells existed, since they are too small to be seen with the naked eye. The invention of the microscope enabled </a:t>
            </a:r>
            <a:r>
              <a:rPr lang="en-GB" b="1" dirty="0">
                <a:solidFill>
                  <a:schemeClr val="accent6">
                    <a:lumMod val="60000"/>
                    <a:lumOff val="40000"/>
                  </a:schemeClr>
                </a:solidFill>
                <a:latin typeface="Arial Unicode MS" pitchFamily="34" charset="-128"/>
                <a:ea typeface="Arial Unicode MS" pitchFamily="34" charset="-128"/>
                <a:cs typeface="Arial Unicode MS" pitchFamily="34" charset="-128"/>
              </a:rPr>
              <a:t>Robert</a:t>
            </a:r>
            <a:r>
              <a:rPr lang="en-GB" b="1" dirty="0">
                <a:solidFill>
                  <a:srgbClr val="FFFF00"/>
                </a:solidFill>
                <a:latin typeface="Arial Unicode MS" pitchFamily="34" charset="-128"/>
                <a:ea typeface="Arial Unicode MS" pitchFamily="34" charset="-128"/>
                <a:cs typeface="Arial Unicode MS" pitchFamily="34" charset="-128"/>
              </a:rPr>
              <a:t> </a:t>
            </a:r>
            <a:r>
              <a:rPr lang="en-GB" b="1" dirty="0">
                <a:solidFill>
                  <a:schemeClr val="accent6">
                    <a:lumMod val="60000"/>
                    <a:lumOff val="40000"/>
                  </a:schemeClr>
                </a:solidFill>
                <a:latin typeface="Arial Unicode MS" pitchFamily="34" charset="-128"/>
                <a:ea typeface="Arial Unicode MS" pitchFamily="34" charset="-128"/>
                <a:cs typeface="Arial Unicode MS" pitchFamily="34" charset="-128"/>
              </a:rPr>
              <a:t>Hooke</a:t>
            </a:r>
            <a:r>
              <a:rPr lang="en-GB" dirty="0">
                <a:solidFill>
                  <a:srgbClr val="FFFF00"/>
                </a:solidFill>
                <a:latin typeface="Arial Unicode MS" pitchFamily="34" charset="-128"/>
                <a:ea typeface="Arial Unicode MS" pitchFamily="34" charset="-128"/>
                <a:cs typeface="Arial Unicode MS" pitchFamily="34" charset="-128"/>
              </a:rPr>
              <a:t>, (1665) to see and draw the first ‘</a:t>
            </a:r>
            <a:r>
              <a:rPr lang="en-GB" b="1" dirty="0">
                <a:solidFill>
                  <a:schemeClr val="accent6">
                    <a:lumMod val="60000"/>
                    <a:lumOff val="40000"/>
                  </a:schemeClr>
                </a:solidFill>
                <a:latin typeface="Arial Unicode MS" pitchFamily="34" charset="-128"/>
                <a:ea typeface="Arial Unicode MS" pitchFamily="34" charset="-128"/>
                <a:cs typeface="Arial Unicode MS" pitchFamily="34" charset="-128"/>
              </a:rPr>
              <a:t>cells</a:t>
            </a:r>
            <a:r>
              <a:rPr lang="en-GB" dirty="0">
                <a:solidFill>
                  <a:srgbClr val="FFFF00"/>
                </a:solidFill>
                <a:latin typeface="Arial Unicode MS" pitchFamily="34" charset="-128"/>
                <a:ea typeface="Arial Unicode MS" pitchFamily="34" charset="-128"/>
                <a:cs typeface="Arial Unicode MS" pitchFamily="34" charset="-128"/>
              </a:rPr>
              <a:t>’, a word coined by Hooke to describe the cells in a thin slice of cork. </a:t>
            </a:r>
          </a:p>
          <a:p>
            <a:pPr marL="68580" lvl="0" indent="0" algn="l">
              <a:lnSpc>
                <a:spcPct val="120000"/>
              </a:lnSpc>
              <a:buClr>
                <a:srgbClr val="D6ECFF"/>
              </a:buClr>
              <a:buNone/>
            </a:pPr>
            <a:endParaRPr lang="en-US" dirty="0">
              <a:solidFill>
                <a:prstClr val="white"/>
              </a:solidFill>
            </a:endParaRPr>
          </a:p>
          <a:p>
            <a:pPr algn="just" rtl="0"/>
            <a:endParaRPr lang="en-US" sz="2800" dirty="0" smtClean="0">
              <a:solidFill>
                <a:srgbClr val="FFFF00"/>
              </a:solidFill>
              <a:latin typeface="Arial" pitchFamily="34" charset="0"/>
              <a:cs typeface="Arial" pitchFamily="34" charset="0"/>
            </a:endParaRPr>
          </a:p>
          <a:p>
            <a:pPr algn="l"/>
            <a:endParaRPr lang="ar-IQ" dirty="0"/>
          </a:p>
        </p:txBody>
      </p:sp>
    </p:spTree>
    <p:extLst>
      <p:ext uri="{BB962C8B-B14F-4D97-AF65-F5344CB8AC3E}">
        <p14:creationId xmlns:p14="http://schemas.microsoft.com/office/powerpoint/2010/main" val="1037687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99"/>
            </a:gs>
            <a:gs pos="65000">
              <a:srgbClr val="000099"/>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772400" cy="914400"/>
          </a:xfrm>
        </p:spPr>
        <p:txBody>
          <a:bodyPr/>
          <a:lstStyle/>
          <a:p>
            <a:pPr algn="ctr"/>
            <a:r>
              <a:rPr lang="en-US" sz="4400" dirty="0" smtClean="0">
                <a:solidFill>
                  <a:schemeClr val="accent4">
                    <a:lumMod val="60000"/>
                    <a:lumOff val="40000"/>
                  </a:schemeClr>
                </a:solidFill>
              </a:rPr>
              <a:t>Cell Biology</a:t>
            </a:r>
            <a:endParaRPr lang="ar-IQ" sz="4400" dirty="0">
              <a:solidFill>
                <a:schemeClr val="accent4">
                  <a:lumMod val="60000"/>
                  <a:lumOff val="40000"/>
                </a:schemeClr>
              </a:solidFill>
            </a:endParaRPr>
          </a:p>
        </p:txBody>
      </p:sp>
      <p:sp>
        <p:nvSpPr>
          <p:cNvPr id="3" name="Content Placeholder 2"/>
          <p:cNvSpPr>
            <a:spLocks noGrp="1"/>
          </p:cNvSpPr>
          <p:nvPr>
            <p:ph idx="1"/>
          </p:nvPr>
        </p:nvSpPr>
        <p:spPr>
          <a:xfrm>
            <a:off x="251520" y="1052736"/>
            <a:ext cx="8640960" cy="5589240"/>
          </a:xfrm>
        </p:spPr>
        <p:txBody>
          <a:bodyPr>
            <a:normAutofit/>
          </a:bodyPr>
          <a:lstStyle/>
          <a:p>
            <a:pPr algn="l" rtl="0">
              <a:buFont typeface="Arial" pitchFamily="34" charset="0"/>
              <a:buChar char="•"/>
            </a:pPr>
            <a:r>
              <a:rPr lang="en-GB" sz="2400" b="1" i="1" dirty="0" smtClean="0">
                <a:solidFill>
                  <a:schemeClr val="accent6">
                    <a:lumMod val="60000"/>
                    <a:lumOff val="40000"/>
                  </a:schemeClr>
                </a:solidFill>
                <a:latin typeface="Arial" pitchFamily="34" charset="0"/>
                <a:cs typeface="Arial" pitchFamily="34" charset="0"/>
              </a:rPr>
              <a:t>The cell</a:t>
            </a:r>
            <a:r>
              <a:rPr lang="en-GB" sz="2400" b="1" dirty="0" smtClean="0">
                <a:solidFill>
                  <a:schemeClr val="accent6">
                    <a:lumMod val="60000"/>
                    <a:lumOff val="40000"/>
                  </a:schemeClr>
                </a:solidFill>
                <a:latin typeface="Arial" pitchFamily="34" charset="0"/>
                <a:cs typeface="Arial" pitchFamily="34" charset="0"/>
              </a:rPr>
              <a:t> </a:t>
            </a:r>
            <a:r>
              <a:rPr lang="en-GB" sz="2400" dirty="0" smtClean="0">
                <a:solidFill>
                  <a:srgbClr val="FFFF00"/>
                </a:solidFill>
                <a:latin typeface="Arial" pitchFamily="34" charset="0"/>
                <a:cs typeface="Arial" pitchFamily="34" charset="0"/>
              </a:rPr>
              <a:t>is the smallest unit of matter that can carry on all the processes of life. Every living thing - from the tiniest bacterium to the largest whale - is made of one or more cells.</a:t>
            </a:r>
            <a:r>
              <a:rPr lang="en-US" sz="2400" dirty="0">
                <a:solidFill>
                  <a:srgbClr val="FFFF00"/>
                </a:solidFill>
                <a:latin typeface="Arial" pitchFamily="34" charset="0"/>
                <a:cs typeface="Arial" pitchFamily="34" charset="0"/>
              </a:rPr>
              <a:t> </a:t>
            </a:r>
            <a:r>
              <a:rPr lang="en-US" sz="2400" dirty="0">
                <a:solidFill>
                  <a:schemeClr val="accent4">
                    <a:lumMod val="60000"/>
                    <a:lumOff val="40000"/>
                  </a:schemeClr>
                </a:solidFill>
                <a:latin typeface="Arial" pitchFamily="34" charset="0"/>
                <a:cs typeface="Arial" pitchFamily="34" charset="0"/>
              </a:rPr>
              <a:t>The cell </a:t>
            </a:r>
            <a:r>
              <a:rPr lang="en-US" sz="2400" dirty="0">
                <a:solidFill>
                  <a:srgbClr val="FFFF00"/>
                </a:solidFill>
                <a:latin typeface="Arial" pitchFamily="34" charset="0"/>
                <a:cs typeface="Arial" pitchFamily="34" charset="0"/>
              </a:rPr>
              <a:t>from Latin </a:t>
            </a:r>
            <a:r>
              <a:rPr lang="en-US" sz="2400" dirty="0" err="1" smtClean="0">
                <a:solidFill>
                  <a:schemeClr val="accent4">
                    <a:lumMod val="60000"/>
                    <a:lumOff val="40000"/>
                  </a:schemeClr>
                </a:solidFill>
                <a:latin typeface="Arial" pitchFamily="34" charset="0"/>
                <a:cs typeface="Arial" pitchFamily="34" charset="0"/>
              </a:rPr>
              <a:t>cella</a:t>
            </a:r>
            <a:r>
              <a:rPr lang="en-US" sz="2400" dirty="0" smtClean="0">
                <a:solidFill>
                  <a:schemeClr val="accent4">
                    <a:lumMod val="60000"/>
                    <a:lumOff val="40000"/>
                  </a:schemeClr>
                </a:solidFill>
                <a:latin typeface="Arial" pitchFamily="34" charset="0"/>
                <a:cs typeface="Arial" pitchFamily="34" charset="0"/>
              </a:rPr>
              <a:t> </a:t>
            </a:r>
            <a:r>
              <a:rPr lang="en-US" sz="2400" dirty="0" smtClean="0">
                <a:solidFill>
                  <a:srgbClr val="FFFF00"/>
                </a:solidFill>
                <a:latin typeface="Arial" pitchFamily="34" charset="0"/>
                <a:cs typeface="Arial" pitchFamily="34" charset="0"/>
              </a:rPr>
              <a:t>, </a:t>
            </a:r>
            <a:r>
              <a:rPr lang="en-US" sz="2400" dirty="0">
                <a:solidFill>
                  <a:srgbClr val="FFFF00"/>
                </a:solidFill>
                <a:latin typeface="Arial" pitchFamily="34" charset="0"/>
                <a:cs typeface="Arial" pitchFamily="34" charset="0"/>
              </a:rPr>
              <a:t>meaning </a:t>
            </a:r>
            <a:r>
              <a:rPr lang="en-US" sz="2400" dirty="0">
                <a:solidFill>
                  <a:srgbClr val="00B0F0"/>
                </a:solidFill>
                <a:latin typeface="Arial" pitchFamily="34" charset="0"/>
                <a:cs typeface="Arial" pitchFamily="34" charset="0"/>
              </a:rPr>
              <a:t>"small room</a:t>
            </a:r>
            <a:r>
              <a:rPr lang="en-US" sz="2400" dirty="0" smtClean="0">
                <a:solidFill>
                  <a:srgbClr val="00B0F0"/>
                </a:solidFill>
                <a:latin typeface="Arial" pitchFamily="34" charset="0"/>
                <a:cs typeface="Arial" pitchFamily="34" charset="0"/>
              </a:rPr>
              <a:t>".</a:t>
            </a:r>
          </a:p>
          <a:p>
            <a:pPr marL="68580" indent="0" algn="l" rtl="0">
              <a:buNone/>
            </a:pPr>
            <a:endParaRPr lang="en-US" sz="2400" dirty="0" smtClean="0">
              <a:solidFill>
                <a:srgbClr val="00B0F0"/>
              </a:solidFill>
              <a:latin typeface="Arial" pitchFamily="34" charset="0"/>
              <a:cs typeface="Arial" pitchFamily="34" charset="0"/>
            </a:endParaRPr>
          </a:p>
          <a:p>
            <a:pPr marL="68580" lvl="0" indent="0" algn="l">
              <a:buClr>
                <a:srgbClr val="D6ECFF"/>
              </a:buClr>
              <a:buNone/>
            </a:pPr>
            <a:r>
              <a:rPr lang="en-US" sz="2400" b="1" dirty="0" smtClean="0">
                <a:solidFill>
                  <a:srgbClr val="00B0F0"/>
                </a:solidFill>
                <a:latin typeface="Arial" pitchFamily="34" charset="0"/>
                <a:cs typeface="Arial" pitchFamily="34" charset="0"/>
              </a:rPr>
              <a:t>*</a:t>
            </a:r>
            <a:r>
              <a:rPr lang="en-US" sz="2400" dirty="0" smtClean="0">
                <a:solidFill>
                  <a:srgbClr val="00B0F0"/>
                </a:solidFill>
                <a:latin typeface="Arial" pitchFamily="34" charset="0"/>
                <a:cs typeface="Arial" pitchFamily="34" charset="0"/>
              </a:rPr>
              <a:t> </a:t>
            </a:r>
            <a:r>
              <a:rPr lang="en-US" sz="2400" b="1" i="1" dirty="0" smtClean="0">
                <a:solidFill>
                  <a:srgbClr val="00ADDC"/>
                </a:solidFill>
              </a:rPr>
              <a:t>Cell</a:t>
            </a:r>
            <a:r>
              <a:rPr lang="en-US" sz="2400" b="1" dirty="0" smtClean="0">
                <a:solidFill>
                  <a:srgbClr val="FFFF00"/>
                </a:solidFill>
              </a:rPr>
              <a:t> </a:t>
            </a:r>
            <a:r>
              <a:rPr lang="en-US" sz="2400" dirty="0">
                <a:solidFill>
                  <a:srgbClr val="FFFF00"/>
                </a:solidFill>
                <a:latin typeface="Arial" pitchFamily="34" charset="0"/>
                <a:cs typeface="Arial" pitchFamily="34" charset="0"/>
              </a:rPr>
              <a:t>is the basic structural, functional, and biological unit of all known living organisms, and is </a:t>
            </a:r>
            <a:endParaRPr lang="ar-IQ" sz="2400" dirty="0" smtClean="0">
              <a:solidFill>
                <a:srgbClr val="FFFF00"/>
              </a:solidFill>
              <a:latin typeface="Arial" pitchFamily="34" charset="0"/>
              <a:cs typeface="Arial" pitchFamily="34" charset="0"/>
            </a:endParaRPr>
          </a:p>
          <a:p>
            <a:pPr marL="68580" lvl="0" indent="0" algn="l">
              <a:buClr>
                <a:srgbClr val="D6ECFF"/>
              </a:buClr>
              <a:buNone/>
            </a:pPr>
            <a:r>
              <a:rPr lang="en-US" sz="2400" dirty="0" smtClean="0">
                <a:solidFill>
                  <a:srgbClr val="FFFF00"/>
                </a:solidFill>
                <a:latin typeface="Arial" pitchFamily="34" charset="0"/>
                <a:cs typeface="Arial" pitchFamily="34" charset="0"/>
              </a:rPr>
              <a:t>often </a:t>
            </a:r>
            <a:r>
              <a:rPr lang="en-US" sz="2400" dirty="0">
                <a:solidFill>
                  <a:srgbClr val="FFFF00"/>
                </a:solidFill>
                <a:latin typeface="Arial" pitchFamily="34" charset="0"/>
                <a:cs typeface="Arial" pitchFamily="34" charset="0"/>
              </a:rPr>
              <a:t>called the </a:t>
            </a:r>
            <a:r>
              <a:rPr lang="en-US" sz="2400" dirty="0">
                <a:solidFill>
                  <a:srgbClr val="00ADDC">
                    <a:lumMod val="60000"/>
                    <a:lumOff val="40000"/>
                  </a:srgbClr>
                </a:solidFill>
                <a:latin typeface="Arial" pitchFamily="34" charset="0"/>
                <a:cs typeface="Arial" pitchFamily="34" charset="0"/>
              </a:rPr>
              <a:t>"building blocks of life</a:t>
            </a:r>
            <a:r>
              <a:rPr lang="en-US" sz="2400" dirty="0" smtClean="0">
                <a:solidFill>
                  <a:srgbClr val="00ADDC">
                    <a:lumMod val="60000"/>
                    <a:lumOff val="40000"/>
                  </a:srgbClr>
                </a:solidFill>
                <a:latin typeface="Arial" pitchFamily="34" charset="0"/>
                <a:cs typeface="Arial" pitchFamily="34" charset="0"/>
              </a:rPr>
              <a:t>"</a:t>
            </a:r>
            <a:r>
              <a:rPr lang="en-US" sz="2400" dirty="0" smtClean="0">
                <a:solidFill>
                  <a:srgbClr val="FFFF00"/>
                </a:solidFill>
                <a:latin typeface="Arial" pitchFamily="34" charset="0"/>
                <a:cs typeface="Arial" pitchFamily="34" charset="0"/>
              </a:rPr>
              <a:t>.</a:t>
            </a:r>
          </a:p>
          <a:p>
            <a:pPr marL="68580" lvl="0" indent="0" algn="l">
              <a:buClr>
                <a:srgbClr val="D6ECFF"/>
              </a:buClr>
              <a:buNone/>
            </a:pPr>
            <a:r>
              <a:rPr lang="en-US" sz="2400" dirty="0" smtClean="0">
                <a:solidFill>
                  <a:srgbClr val="00ADDC">
                    <a:lumMod val="60000"/>
                    <a:lumOff val="40000"/>
                  </a:srgbClr>
                </a:solidFill>
                <a:latin typeface="Arial" pitchFamily="34" charset="0"/>
                <a:cs typeface="Arial" pitchFamily="34" charset="0"/>
              </a:rPr>
              <a:t> </a:t>
            </a:r>
            <a:endParaRPr lang="en-US" sz="2400" dirty="0">
              <a:solidFill>
                <a:srgbClr val="00ADDC">
                  <a:lumMod val="60000"/>
                  <a:lumOff val="40000"/>
                </a:srgbClr>
              </a:solidFill>
              <a:latin typeface="Arial" pitchFamily="34" charset="0"/>
              <a:cs typeface="Arial" pitchFamily="34" charset="0"/>
            </a:endParaRPr>
          </a:p>
          <a:p>
            <a:pPr marL="68580" lvl="0" indent="0" algn="l">
              <a:buClr>
                <a:srgbClr val="D6ECFF"/>
              </a:buClr>
              <a:buNone/>
            </a:pPr>
            <a:r>
              <a:rPr lang="en-US" sz="2400" b="1" dirty="0" smtClean="0">
                <a:solidFill>
                  <a:srgbClr val="00B0F0"/>
                </a:solidFill>
                <a:latin typeface="Arial" pitchFamily="34" charset="0"/>
                <a:cs typeface="Arial" pitchFamily="34" charset="0"/>
              </a:rPr>
              <a:t>*</a:t>
            </a:r>
            <a:r>
              <a:rPr lang="en-US" sz="2400" dirty="0" smtClean="0">
                <a:solidFill>
                  <a:srgbClr val="00B0F0"/>
                </a:solidFill>
                <a:latin typeface="Arial" pitchFamily="34" charset="0"/>
                <a:cs typeface="Arial" pitchFamily="34" charset="0"/>
              </a:rPr>
              <a:t> </a:t>
            </a:r>
            <a:r>
              <a:rPr lang="en-US" sz="2400" dirty="0">
                <a:solidFill>
                  <a:srgbClr val="00ADDC">
                    <a:lumMod val="60000"/>
                    <a:lumOff val="40000"/>
                  </a:srgbClr>
                </a:solidFill>
                <a:latin typeface="Arial" pitchFamily="34" charset="0"/>
                <a:cs typeface="Arial" pitchFamily="34" charset="0"/>
              </a:rPr>
              <a:t>Cells </a:t>
            </a:r>
            <a:r>
              <a:rPr lang="en-US" sz="2400" dirty="0">
                <a:solidFill>
                  <a:srgbClr val="FFFF00"/>
                </a:solidFill>
                <a:latin typeface="Arial" pitchFamily="34" charset="0"/>
                <a:cs typeface="Arial" pitchFamily="34" charset="0"/>
              </a:rPr>
              <a:t>consist of </a:t>
            </a:r>
            <a:r>
              <a:rPr lang="en-US" sz="2400" dirty="0">
                <a:solidFill>
                  <a:srgbClr val="00ADDC">
                    <a:lumMod val="60000"/>
                    <a:lumOff val="40000"/>
                  </a:srgbClr>
                </a:solidFill>
                <a:latin typeface="Arial" pitchFamily="34" charset="0"/>
                <a:cs typeface="Arial" pitchFamily="34" charset="0"/>
              </a:rPr>
              <a:t>cytoplasm</a:t>
            </a:r>
            <a:r>
              <a:rPr lang="en-US" sz="2400" dirty="0">
                <a:solidFill>
                  <a:srgbClr val="FFFF00"/>
                </a:solidFill>
                <a:latin typeface="Arial" pitchFamily="34" charset="0"/>
                <a:cs typeface="Arial" pitchFamily="34" charset="0"/>
              </a:rPr>
              <a:t> enclosed within a </a:t>
            </a:r>
            <a:r>
              <a:rPr lang="en-US" sz="2400" dirty="0">
                <a:solidFill>
                  <a:srgbClr val="00ADDC">
                    <a:lumMod val="60000"/>
                    <a:lumOff val="40000"/>
                  </a:srgbClr>
                </a:solidFill>
                <a:latin typeface="Arial" pitchFamily="34" charset="0"/>
                <a:cs typeface="Arial" pitchFamily="34" charset="0"/>
              </a:rPr>
              <a:t>membrane</a:t>
            </a:r>
            <a:r>
              <a:rPr lang="en-US" sz="2400" dirty="0">
                <a:solidFill>
                  <a:srgbClr val="FFFF00"/>
                </a:solidFill>
                <a:latin typeface="Arial" pitchFamily="34" charset="0"/>
                <a:cs typeface="Arial" pitchFamily="34" charset="0"/>
              </a:rPr>
              <a:t>, which contains many biomolecules such as </a:t>
            </a:r>
            <a:r>
              <a:rPr lang="en-US" sz="2400" dirty="0">
                <a:solidFill>
                  <a:srgbClr val="00ADDC">
                    <a:lumMod val="60000"/>
                    <a:lumOff val="40000"/>
                  </a:srgbClr>
                </a:solidFill>
                <a:latin typeface="Arial" pitchFamily="34" charset="0"/>
                <a:cs typeface="Arial" pitchFamily="34" charset="0"/>
              </a:rPr>
              <a:t>proteins</a:t>
            </a:r>
            <a:r>
              <a:rPr lang="en-US" sz="2400" dirty="0">
                <a:solidFill>
                  <a:srgbClr val="FFFF00"/>
                </a:solidFill>
                <a:latin typeface="Arial" pitchFamily="34" charset="0"/>
                <a:cs typeface="Arial" pitchFamily="34" charset="0"/>
              </a:rPr>
              <a:t> and </a:t>
            </a:r>
            <a:r>
              <a:rPr lang="en-US" sz="2400" dirty="0">
                <a:solidFill>
                  <a:srgbClr val="00ADDC">
                    <a:lumMod val="60000"/>
                    <a:lumOff val="40000"/>
                  </a:srgbClr>
                </a:solidFill>
                <a:latin typeface="Arial" pitchFamily="34" charset="0"/>
                <a:cs typeface="Arial" pitchFamily="34" charset="0"/>
              </a:rPr>
              <a:t>nucleic acids</a:t>
            </a:r>
            <a:r>
              <a:rPr lang="en-US" sz="2400" dirty="0">
                <a:solidFill>
                  <a:srgbClr val="FFFF00"/>
                </a:solidFill>
                <a:latin typeface="Arial" pitchFamily="34" charset="0"/>
                <a:cs typeface="Arial" pitchFamily="34" charset="0"/>
              </a:rPr>
              <a:t>. </a:t>
            </a:r>
          </a:p>
          <a:p>
            <a:pPr marL="68580" indent="0" algn="l" rtl="0">
              <a:buNone/>
            </a:pPr>
            <a:endParaRPr lang="en-US" sz="2400" dirty="0" smtClean="0">
              <a:solidFill>
                <a:srgbClr val="00B0F0"/>
              </a:solidFill>
              <a:latin typeface="Arial" pitchFamily="34" charset="0"/>
              <a:cs typeface="Arial" pitchFamily="34" charset="0"/>
            </a:endParaRPr>
          </a:p>
          <a:p>
            <a:pPr marL="68580" indent="0" algn="l" rtl="0">
              <a:buNone/>
            </a:pPr>
            <a:endParaRPr lang="ar-IQ" dirty="0"/>
          </a:p>
        </p:txBody>
      </p:sp>
    </p:spTree>
    <p:extLst>
      <p:ext uri="{BB962C8B-B14F-4D97-AF65-F5344CB8AC3E}">
        <p14:creationId xmlns:p14="http://schemas.microsoft.com/office/powerpoint/2010/main" val="2551063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99"/>
            </a:gs>
            <a:gs pos="65000">
              <a:schemeClr val="accent5">
                <a:lumMod val="50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772400" cy="914400"/>
          </a:xfrm>
        </p:spPr>
        <p:txBody>
          <a:bodyPr/>
          <a:lstStyle/>
          <a:p>
            <a:pPr algn="ctr"/>
            <a:r>
              <a:rPr lang="en-US" sz="4400" dirty="0" smtClean="0">
                <a:solidFill>
                  <a:schemeClr val="accent4">
                    <a:lumMod val="60000"/>
                    <a:lumOff val="40000"/>
                  </a:schemeClr>
                </a:solidFill>
              </a:rPr>
              <a:t>Cell Biology</a:t>
            </a:r>
            <a:endParaRPr lang="ar-IQ" sz="4400" dirty="0">
              <a:solidFill>
                <a:schemeClr val="accent4">
                  <a:lumMod val="60000"/>
                  <a:lumOff val="40000"/>
                </a:schemeClr>
              </a:solidFill>
            </a:endParaRPr>
          </a:p>
        </p:txBody>
      </p:sp>
      <p:sp>
        <p:nvSpPr>
          <p:cNvPr id="3" name="Content Placeholder 2"/>
          <p:cNvSpPr>
            <a:spLocks noGrp="1"/>
          </p:cNvSpPr>
          <p:nvPr>
            <p:ph idx="1"/>
          </p:nvPr>
        </p:nvSpPr>
        <p:spPr>
          <a:xfrm>
            <a:off x="251520" y="1268760"/>
            <a:ext cx="8640960" cy="5589240"/>
          </a:xfrm>
        </p:spPr>
        <p:txBody>
          <a:bodyPr>
            <a:normAutofit/>
          </a:bodyPr>
          <a:lstStyle/>
          <a:p>
            <a:pPr marL="68580" indent="0" algn="l" rtl="0">
              <a:buNone/>
            </a:pPr>
            <a:r>
              <a:rPr lang="en-GB" sz="2800" b="1" i="1" dirty="0" smtClean="0">
                <a:solidFill>
                  <a:schemeClr val="accent6">
                    <a:lumMod val="60000"/>
                    <a:lumOff val="40000"/>
                  </a:schemeClr>
                </a:solidFill>
                <a:latin typeface="Arial" pitchFamily="34" charset="0"/>
                <a:cs typeface="Arial" pitchFamily="34" charset="0"/>
              </a:rPr>
              <a:t>* </a:t>
            </a:r>
            <a:r>
              <a:rPr lang="en-US" sz="2400" b="1" dirty="0">
                <a:solidFill>
                  <a:srgbClr val="FFFF00"/>
                </a:solidFill>
                <a:latin typeface="Arial" pitchFamily="34" charset="0"/>
                <a:cs typeface="Arial" pitchFamily="34" charset="0"/>
              </a:rPr>
              <a:t>The characteristics that allow a cell to perform there functions include: </a:t>
            </a:r>
          </a:p>
          <a:p>
            <a:pPr marL="68580" indent="0" algn="l" rtl="0">
              <a:buNone/>
            </a:pPr>
            <a:r>
              <a:rPr lang="en-US" sz="2400" b="1" dirty="0">
                <a:solidFill>
                  <a:srgbClr val="FFFF00"/>
                </a:solidFill>
                <a:latin typeface="Arial" pitchFamily="34" charset="0"/>
                <a:cs typeface="Arial" pitchFamily="34" charset="0"/>
              </a:rPr>
              <a:t>1.</a:t>
            </a:r>
            <a:r>
              <a:rPr lang="en-US" sz="2400" dirty="0">
                <a:solidFill>
                  <a:srgbClr val="00ADDC">
                    <a:lumMod val="60000"/>
                    <a:lumOff val="40000"/>
                  </a:srgbClr>
                </a:solidFill>
                <a:latin typeface="Arial" pitchFamily="34" charset="0"/>
                <a:cs typeface="Arial" pitchFamily="34" charset="0"/>
              </a:rPr>
              <a:t> A cell membrane that keeps the chemical reactions of life together.</a:t>
            </a:r>
          </a:p>
          <a:p>
            <a:pPr marL="68580" indent="0" algn="l" rtl="0">
              <a:buNone/>
            </a:pPr>
            <a:r>
              <a:rPr lang="en-US" sz="2400" b="1" dirty="0">
                <a:solidFill>
                  <a:srgbClr val="FFFF00"/>
                </a:solidFill>
                <a:latin typeface="Arial" pitchFamily="34" charset="0"/>
                <a:cs typeface="Arial" pitchFamily="34" charset="0"/>
              </a:rPr>
              <a:t>2.</a:t>
            </a:r>
            <a:r>
              <a:rPr lang="en-US" sz="2400" dirty="0">
                <a:solidFill>
                  <a:srgbClr val="00ADDC">
                    <a:lumMod val="60000"/>
                    <a:lumOff val="40000"/>
                  </a:srgbClr>
                </a:solidFill>
                <a:latin typeface="Arial" pitchFamily="34" charset="0"/>
                <a:cs typeface="Arial" pitchFamily="34" charset="0"/>
              </a:rPr>
              <a:t> At least one chromosome, composed of The genetic material that contains the important information of the cell.</a:t>
            </a:r>
          </a:p>
          <a:p>
            <a:pPr marL="68580" indent="0" algn="l" rtl="0">
              <a:buNone/>
            </a:pPr>
            <a:r>
              <a:rPr lang="en-US" sz="2400" b="1" dirty="0">
                <a:solidFill>
                  <a:srgbClr val="FFFF00"/>
                </a:solidFill>
                <a:latin typeface="Arial" pitchFamily="34" charset="0"/>
                <a:cs typeface="Arial" pitchFamily="34" charset="0"/>
              </a:rPr>
              <a:t>3.</a:t>
            </a:r>
            <a:r>
              <a:rPr lang="en-US" sz="2400" dirty="0">
                <a:solidFill>
                  <a:srgbClr val="00ADDC">
                    <a:lumMod val="60000"/>
                    <a:lumOff val="40000"/>
                  </a:srgbClr>
                </a:solidFill>
                <a:latin typeface="Arial" pitchFamily="34" charset="0"/>
                <a:cs typeface="Arial" pitchFamily="34" charset="0"/>
              </a:rPr>
              <a:t> Cytoplasm – the fluid inside the cell, in which the chemical processes of life occur.</a:t>
            </a:r>
          </a:p>
          <a:p>
            <a:pPr marL="68580" indent="0" algn="l" rtl="0">
              <a:buNone/>
            </a:pPr>
            <a:endParaRPr lang="en-US" sz="2400" dirty="0" smtClean="0">
              <a:solidFill>
                <a:srgbClr val="FFFF00"/>
              </a:solidFill>
              <a:latin typeface="Arial" pitchFamily="34" charset="0"/>
              <a:cs typeface="Arial" pitchFamily="34" charset="0"/>
            </a:endParaRPr>
          </a:p>
          <a:p>
            <a:pPr marL="68580" lvl="0" indent="0" algn="l">
              <a:buClr>
                <a:srgbClr val="D6ECFF"/>
              </a:buClr>
              <a:buNone/>
            </a:pPr>
            <a:r>
              <a:rPr lang="en-US" sz="2400" dirty="0" smtClean="0">
                <a:solidFill>
                  <a:srgbClr val="FFFF00"/>
                </a:solidFill>
                <a:latin typeface="Arial" pitchFamily="34" charset="0"/>
                <a:cs typeface="Arial" pitchFamily="34" charset="0"/>
              </a:rPr>
              <a:t>Organisms can be classified as </a:t>
            </a:r>
            <a:r>
              <a:rPr lang="en-US" sz="2400" u="sng" dirty="0" smtClean="0">
                <a:solidFill>
                  <a:schemeClr val="accent6">
                    <a:lumMod val="40000"/>
                    <a:lumOff val="60000"/>
                  </a:schemeClr>
                </a:solidFill>
                <a:latin typeface="Arial" pitchFamily="34" charset="0"/>
                <a:cs typeface="Arial" pitchFamily="34" charset="0"/>
              </a:rPr>
              <a:t>unicellular</a:t>
            </a:r>
            <a:r>
              <a:rPr lang="en-US" sz="2400" dirty="0" smtClean="0">
                <a:solidFill>
                  <a:schemeClr val="accent6">
                    <a:lumMod val="40000"/>
                    <a:lumOff val="60000"/>
                  </a:schemeClr>
                </a:solidFill>
                <a:latin typeface="Arial" pitchFamily="34" charset="0"/>
                <a:cs typeface="Arial" pitchFamily="34" charset="0"/>
              </a:rPr>
              <a:t> </a:t>
            </a:r>
            <a:r>
              <a:rPr lang="en-US" sz="2400" dirty="0" smtClean="0">
                <a:solidFill>
                  <a:srgbClr val="FFFF00"/>
                </a:solidFill>
                <a:latin typeface="Arial" pitchFamily="34" charset="0"/>
                <a:cs typeface="Arial" pitchFamily="34" charset="0"/>
              </a:rPr>
              <a:t>(consisting of a single cell; including bacteria) or </a:t>
            </a:r>
            <a:r>
              <a:rPr lang="en-US" sz="2400" u="sng" dirty="0" smtClean="0">
                <a:solidFill>
                  <a:schemeClr val="accent6">
                    <a:lumMod val="40000"/>
                    <a:lumOff val="60000"/>
                  </a:schemeClr>
                </a:solidFill>
                <a:latin typeface="Arial" pitchFamily="34" charset="0"/>
                <a:cs typeface="Arial" pitchFamily="34" charset="0"/>
              </a:rPr>
              <a:t>multicellular</a:t>
            </a:r>
            <a:r>
              <a:rPr lang="en-US" sz="2400" dirty="0" smtClean="0">
                <a:solidFill>
                  <a:schemeClr val="accent6">
                    <a:lumMod val="40000"/>
                    <a:lumOff val="60000"/>
                  </a:schemeClr>
                </a:solidFill>
                <a:latin typeface="Arial" pitchFamily="34" charset="0"/>
                <a:cs typeface="Arial" pitchFamily="34" charset="0"/>
              </a:rPr>
              <a:t> </a:t>
            </a:r>
            <a:r>
              <a:rPr lang="en-US" sz="2400" dirty="0" smtClean="0">
                <a:solidFill>
                  <a:srgbClr val="FFFF00"/>
                </a:solidFill>
                <a:latin typeface="Arial" pitchFamily="34" charset="0"/>
                <a:cs typeface="Arial" pitchFamily="34" charset="0"/>
              </a:rPr>
              <a:t>(including plants and animals). </a:t>
            </a:r>
          </a:p>
          <a:p>
            <a:pPr marL="68580" indent="0" algn="l" rtl="0">
              <a:buNone/>
            </a:pPr>
            <a:endParaRPr lang="en-US" sz="2400" dirty="0" smtClean="0">
              <a:solidFill>
                <a:srgbClr val="00B0F0"/>
              </a:solidFill>
              <a:latin typeface="Arial" pitchFamily="34" charset="0"/>
              <a:cs typeface="Arial" pitchFamily="34" charset="0"/>
            </a:endParaRPr>
          </a:p>
          <a:p>
            <a:pPr marL="68580" indent="0" algn="l" rtl="0">
              <a:buNone/>
            </a:pP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rgbClr val="3366CC"/>
            </a:gs>
            <a:gs pos="65000">
              <a:schemeClr val="accent5">
                <a:lumMod val="75000"/>
              </a:schemeClr>
            </a:gs>
            <a:gs pos="100000">
              <a:schemeClr val="tx2">
                <a:lumMod val="5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60000"/>
                    <a:lumOff val="40000"/>
                  </a:schemeClr>
                </a:solidFill>
              </a:rPr>
              <a:t>Cell theory</a:t>
            </a:r>
            <a:endParaRPr lang="ar-IQ" dirty="0">
              <a:solidFill>
                <a:schemeClr val="accent4">
                  <a:lumMod val="60000"/>
                  <a:lumOff val="40000"/>
                </a:schemeClr>
              </a:solidFill>
            </a:endParaRPr>
          </a:p>
        </p:txBody>
      </p:sp>
      <p:sp>
        <p:nvSpPr>
          <p:cNvPr id="3" name="Content Placeholder 2"/>
          <p:cNvSpPr>
            <a:spLocks noGrp="1"/>
          </p:cNvSpPr>
          <p:nvPr>
            <p:ph idx="1"/>
          </p:nvPr>
        </p:nvSpPr>
        <p:spPr>
          <a:xfrm>
            <a:off x="323528" y="1357298"/>
            <a:ext cx="8568952" cy="4998262"/>
          </a:xfrm>
        </p:spPr>
        <p:txBody>
          <a:bodyPr>
            <a:normAutofit/>
          </a:bodyPr>
          <a:lstStyle/>
          <a:p>
            <a:pPr algn="just" rtl="0"/>
            <a:r>
              <a:rPr lang="en-GB" sz="2400" dirty="0" smtClean="0">
                <a:solidFill>
                  <a:srgbClr val="FFFF00"/>
                </a:solidFill>
                <a:latin typeface="Arial Unicode MS" pitchFamily="34" charset="-128"/>
                <a:ea typeface="Arial Unicode MS" pitchFamily="34" charset="-128"/>
                <a:cs typeface="Arial Unicode MS" pitchFamily="34" charset="-128"/>
              </a:rPr>
              <a:t>Cell Theory was eventually propose in 1838 by </a:t>
            </a:r>
            <a:r>
              <a:rPr lang="en-GB" sz="2400" b="1" dirty="0" smtClean="0">
                <a:solidFill>
                  <a:srgbClr val="FFFF00"/>
                </a:solidFill>
                <a:latin typeface="Arial Unicode MS" pitchFamily="34" charset="-128"/>
                <a:ea typeface="Arial Unicode MS" pitchFamily="34" charset="-128"/>
                <a:cs typeface="Arial Unicode MS" pitchFamily="34" charset="-128"/>
                <a:hlinkClick r:id="rId2" tooltip="Matthias Schleiden"/>
              </a:rPr>
              <a:t>Matthias </a:t>
            </a:r>
            <a:r>
              <a:rPr lang="en-GB" sz="2400" b="1" dirty="0" err="1" smtClean="0">
                <a:solidFill>
                  <a:srgbClr val="FFFF00"/>
                </a:solidFill>
                <a:latin typeface="Arial Unicode MS" pitchFamily="34" charset="-128"/>
                <a:ea typeface="Arial Unicode MS" pitchFamily="34" charset="-128"/>
                <a:cs typeface="Arial Unicode MS" pitchFamily="34" charset="-128"/>
                <a:hlinkClick r:id="rId2" tooltip="Matthias Schleiden"/>
              </a:rPr>
              <a:t>Schleiden</a:t>
            </a:r>
            <a:r>
              <a:rPr lang="en-GB" sz="2400" dirty="0" smtClean="0">
                <a:solidFill>
                  <a:srgbClr val="FFFF00"/>
                </a:solidFill>
                <a:latin typeface="Arial Unicode MS" pitchFamily="34" charset="-128"/>
                <a:ea typeface="Arial Unicode MS" pitchFamily="34" charset="-128"/>
                <a:cs typeface="Arial Unicode MS" pitchFamily="34" charset="-128"/>
              </a:rPr>
              <a:t> and </a:t>
            </a:r>
            <a:r>
              <a:rPr lang="en-GB" sz="2400" b="1" dirty="0" smtClean="0">
                <a:solidFill>
                  <a:srgbClr val="FFFF00"/>
                </a:solidFill>
                <a:latin typeface="Arial Unicode MS" pitchFamily="34" charset="-128"/>
                <a:ea typeface="Arial Unicode MS" pitchFamily="34" charset="-128"/>
                <a:cs typeface="Arial Unicode MS" pitchFamily="34" charset="-128"/>
                <a:hlinkClick r:id="rId3" tooltip="Theodor Schwann"/>
              </a:rPr>
              <a:t>Theodor</a:t>
            </a:r>
            <a:r>
              <a:rPr lang="en-GB" sz="2400" dirty="0" smtClean="0">
                <a:solidFill>
                  <a:srgbClr val="FFFF00"/>
                </a:solidFill>
                <a:latin typeface="Arial Unicode MS" pitchFamily="34" charset="-128"/>
                <a:ea typeface="Arial Unicode MS" pitchFamily="34" charset="-128"/>
                <a:cs typeface="Arial Unicode MS" pitchFamily="34" charset="-128"/>
                <a:hlinkClick r:id="rId3" tooltip="Theodor Schwann"/>
              </a:rPr>
              <a:t> </a:t>
            </a:r>
            <a:r>
              <a:rPr lang="en-GB" sz="2400" b="1" dirty="0" smtClean="0">
                <a:solidFill>
                  <a:srgbClr val="FFFF00"/>
                </a:solidFill>
                <a:latin typeface="Arial Unicode MS" pitchFamily="34" charset="-128"/>
                <a:ea typeface="Arial Unicode MS" pitchFamily="34" charset="-128"/>
                <a:cs typeface="Arial Unicode MS" pitchFamily="34" charset="-128"/>
                <a:hlinkClick r:id="rId3" tooltip="Theodor Schwann"/>
              </a:rPr>
              <a:t>Schwann</a:t>
            </a:r>
            <a:r>
              <a:rPr lang="en-GB" sz="2400" dirty="0" smtClean="0">
                <a:solidFill>
                  <a:srgbClr val="FFFF00"/>
                </a:solidFill>
                <a:latin typeface="Arial Unicode MS" pitchFamily="34" charset="-128"/>
                <a:ea typeface="Arial Unicode MS" pitchFamily="34" charset="-128"/>
                <a:cs typeface="Arial Unicode MS" pitchFamily="34" charset="-128"/>
              </a:rPr>
              <a:t>. However, many other scientists like </a:t>
            </a:r>
            <a:r>
              <a:rPr lang="en-GB" sz="2400" b="1" dirty="0" smtClean="0">
                <a:solidFill>
                  <a:srgbClr val="FFFF00"/>
                </a:solidFill>
                <a:latin typeface="Arial Unicode MS" pitchFamily="34" charset="-128"/>
                <a:ea typeface="Arial Unicode MS" pitchFamily="34" charset="-128"/>
                <a:cs typeface="Arial Unicode MS" pitchFamily="34" charset="-128"/>
                <a:hlinkClick r:id="rId4" tooltip="Rudolf Virchow"/>
              </a:rPr>
              <a:t>Rudolf Virchow</a:t>
            </a:r>
            <a:r>
              <a:rPr lang="en-GB" sz="2400" dirty="0" smtClean="0">
                <a:solidFill>
                  <a:srgbClr val="FFFF00"/>
                </a:solidFill>
                <a:latin typeface="Arial Unicode MS" pitchFamily="34" charset="-128"/>
                <a:ea typeface="Arial Unicode MS" pitchFamily="34" charset="-128"/>
                <a:cs typeface="Arial Unicode MS" pitchFamily="34" charset="-128"/>
              </a:rPr>
              <a:t> contributed to the theory and in 1855 ‘Cell Theory’ came – i.e. ‘cells only come from other cells’. This theory has become the foundation of modern biology.</a:t>
            </a:r>
          </a:p>
          <a:p>
            <a:pPr marL="68580" indent="0" algn="ctr" rtl="0">
              <a:buNone/>
            </a:pPr>
            <a:r>
              <a:rPr lang="en-US" sz="2400" dirty="0">
                <a:solidFill>
                  <a:schemeClr val="accent6">
                    <a:lumMod val="60000"/>
                    <a:lumOff val="40000"/>
                  </a:schemeClr>
                </a:solidFill>
                <a:latin typeface="Arial" pitchFamily="34" charset="0"/>
                <a:ea typeface="Arial Unicode MS" pitchFamily="34" charset="-128"/>
                <a:cs typeface="Arial" pitchFamily="34" charset="0"/>
              </a:rPr>
              <a:t>Cell Theory consists of three principles: </a:t>
            </a:r>
            <a:endParaRPr lang="en-US" sz="2400" dirty="0" smtClean="0">
              <a:solidFill>
                <a:schemeClr val="accent6">
                  <a:lumMod val="60000"/>
                  <a:lumOff val="40000"/>
                </a:schemeClr>
              </a:solidFill>
              <a:latin typeface="Arial" pitchFamily="34" charset="0"/>
              <a:ea typeface="Arial Unicode MS" pitchFamily="34" charset="-128"/>
              <a:cs typeface="Arial" pitchFamily="34" charset="0"/>
            </a:endParaRPr>
          </a:p>
          <a:p>
            <a:pPr marL="68580" indent="0" algn="l" rtl="0">
              <a:buNone/>
            </a:pPr>
            <a:r>
              <a:rPr lang="en-US" sz="2400" dirty="0">
                <a:solidFill>
                  <a:schemeClr val="accent6">
                    <a:lumMod val="60000"/>
                    <a:lumOff val="40000"/>
                  </a:schemeClr>
                </a:solidFill>
                <a:latin typeface="Arial" pitchFamily="34" charset="0"/>
                <a:ea typeface="Arial Unicode MS" pitchFamily="34" charset="-128"/>
                <a:cs typeface="Arial" pitchFamily="34" charset="0"/>
              </a:rPr>
              <a:t>1- </a:t>
            </a:r>
            <a:r>
              <a:rPr lang="en-US" sz="2400" dirty="0">
                <a:solidFill>
                  <a:srgbClr val="FFFF00"/>
                </a:solidFill>
                <a:latin typeface="Arial" pitchFamily="34" charset="0"/>
                <a:ea typeface="Arial Unicode MS" pitchFamily="34" charset="-128"/>
                <a:cs typeface="Arial" pitchFamily="34" charset="0"/>
              </a:rPr>
              <a:t>All living organisms are composed of one or more cells.</a:t>
            </a:r>
          </a:p>
          <a:p>
            <a:pPr marL="68580" indent="0" algn="l" rtl="0">
              <a:buNone/>
            </a:pPr>
            <a:r>
              <a:rPr lang="en-US" sz="2400" dirty="0">
                <a:solidFill>
                  <a:schemeClr val="accent6">
                    <a:lumMod val="60000"/>
                    <a:lumOff val="40000"/>
                  </a:schemeClr>
                </a:solidFill>
                <a:latin typeface="Arial" pitchFamily="34" charset="0"/>
                <a:ea typeface="Arial Unicode MS" pitchFamily="34" charset="-128"/>
                <a:cs typeface="Arial" pitchFamily="34" charset="0"/>
              </a:rPr>
              <a:t>2-</a:t>
            </a:r>
            <a:r>
              <a:rPr lang="en-US" sz="2400" dirty="0">
                <a:solidFill>
                  <a:srgbClr val="FFFF00"/>
                </a:solidFill>
                <a:latin typeface="Arial" pitchFamily="34" charset="0"/>
                <a:ea typeface="Arial Unicode MS" pitchFamily="34" charset="-128"/>
                <a:cs typeface="Arial" pitchFamily="34" charset="0"/>
              </a:rPr>
              <a:t>The cell is the most basic unit of life.</a:t>
            </a:r>
          </a:p>
          <a:p>
            <a:pPr marL="68580" indent="0" algn="l" rtl="0">
              <a:buNone/>
            </a:pPr>
            <a:r>
              <a:rPr lang="en-US" sz="2400" dirty="0">
                <a:solidFill>
                  <a:schemeClr val="accent6">
                    <a:lumMod val="60000"/>
                    <a:lumOff val="40000"/>
                  </a:schemeClr>
                </a:solidFill>
                <a:latin typeface="Arial" pitchFamily="34" charset="0"/>
                <a:ea typeface="Arial Unicode MS" pitchFamily="34" charset="-128"/>
                <a:cs typeface="Arial" pitchFamily="34" charset="0"/>
              </a:rPr>
              <a:t>3-</a:t>
            </a:r>
            <a:r>
              <a:rPr lang="en-US" sz="2400" dirty="0">
                <a:solidFill>
                  <a:srgbClr val="FFFF00"/>
                </a:solidFill>
                <a:latin typeface="Arial" pitchFamily="34" charset="0"/>
                <a:ea typeface="Arial Unicode MS" pitchFamily="34" charset="-128"/>
                <a:cs typeface="Arial" pitchFamily="34" charset="0"/>
              </a:rPr>
              <a:t> All cells come only from the replication of existing, living cells.</a:t>
            </a:r>
          </a:p>
          <a:p>
            <a:pPr marL="68580" indent="0" algn="l" rtl="0">
              <a:buNone/>
            </a:pPr>
            <a:endParaRPr lang="en-US" sz="2400" dirty="0" smtClean="0">
              <a:solidFill>
                <a:schemeClr val="accent6">
                  <a:lumMod val="60000"/>
                  <a:lumOff val="40000"/>
                </a:schemeClr>
              </a:solidFill>
              <a:latin typeface="Arial"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684688"/>
          </a:xfrm>
        </p:spPr>
        <p:txBody>
          <a:bodyPr/>
          <a:lstStyle/>
          <a:p>
            <a:pPr algn="ctr"/>
            <a:r>
              <a:rPr lang="en-GB" sz="2800" b="1" dirty="0" smtClean="0">
                <a:solidFill>
                  <a:schemeClr val="accent6">
                    <a:lumMod val="60000"/>
                    <a:lumOff val="40000"/>
                  </a:schemeClr>
                </a:solidFill>
                <a:latin typeface="Arial" pitchFamily="34" charset="0"/>
                <a:cs typeface="Arial" pitchFamily="34" charset="0"/>
              </a:rPr>
              <a:t>Prokaryotes and  Eukaryotes</a:t>
            </a:r>
            <a:r>
              <a:rPr lang="en-US" dirty="0" smtClean="0"/>
              <a:t/>
            </a:r>
            <a:br>
              <a:rPr lang="en-US" dirty="0" smtClean="0"/>
            </a:br>
            <a:endParaRPr lang="ar-IQ" dirty="0"/>
          </a:p>
        </p:txBody>
      </p:sp>
      <p:sp>
        <p:nvSpPr>
          <p:cNvPr id="3" name="Content Placeholder 2"/>
          <p:cNvSpPr>
            <a:spLocks noGrp="1"/>
          </p:cNvSpPr>
          <p:nvPr>
            <p:ph idx="1"/>
          </p:nvPr>
        </p:nvSpPr>
        <p:spPr>
          <a:xfrm>
            <a:off x="179512" y="908720"/>
            <a:ext cx="8712968" cy="5832648"/>
          </a:xfrm>
        </p:spPr>
        <p:txBody>
          <a:bodyPr/>
          <a:lstStyle/>
          <a:p>
            <a:pPr marL="68580" indent="0" algn="just" rtl="0">
              <a:buNone/>
            </a:pPr>
            <a:r>
              <a:rPr lang="en-GB" sz="2400" dirty="0" smtClean="0">
                <a:solidFill>
                  <a:srgbClr val="FFFF00"/>
                </a:solidFill>
                <a:latin typeface="Arial" pitchFamily="34" charset="0"/>
                <a:cs typeface="Arial" pitchFamily="34" charset="0"/>
              </a:rPr>
              <a:t>Organisms whose cells normally contain a nucleus are called </a:t>
            </a:r>
            <a:r>
              <a:rPr lang="en-GB" sz="2400" dirty="0" smtClean="0">
                <a:solidFill>
                  <a:schemeClr val="accent6">
                    <a:lumMod val="60000"/>
                    <a:lumOff val="40000"/>
                  </a:schemeClr>
                </a:solidFill>
                <a:latin typeface="Arial" pitchFamily="34" charset="0"/>
                <a:cs typeface="Arial" pitchFamily="34" charset="0"/>
              </a:rPr>
              <a:t>Eukaryotes</a:t>
            </a:r>
            <a:r>
              <a:rPr lang="en-GB" sz="2400" dirty="0" smtClean="0">
                <a:solidFill>
                  <a:srgbClr val="FFFF00"/>
                </a:solidFill>
                <a:latin typeface="Arial" pitchFamily="34" charset="0"/>
                <a:cs typeface="Arial" pitchFamily="34" charset="0"/>
              </a:rPr>
              <a:t>; organisms whose cells lack a nucleus and have no membrane-bound organelles are known as </a:t>
            </a:r>
            <a:r>
              <a:rPr lang="en-GB" sz="2400" dirty="0" smtClean="0">
                <a:solidFill>
                  <a:schemeClr val="accent6">
                    <a:lumMod val="60000"/>
                    <a:lumOff val="40000"/>
                  </a:schemeClr>
                </a:solidFill>
                <a:latin typeface="Arial" pitchFamily="34" charset="0"/>
                <a:cs typeface="Arial" pitchFamily="34" charset="0"/>
              </a:rPr>
              <a:t>Prokaryotes</a:t>
            </a:r>
            <a:r>
              <a:rPr lang="en-GB" sz="2400" dirty="0" smtClean="0">
                <a:solidFill>
                  <a:srgbClr val="FFFF00"/>
                </a:solidFill>
                <a:latin typeface="Arial" pitchFamily="34" charset="0"/>
                <a:cs typeface="Arial" pitchFamily="34" charset="0"/>
              </a:rPr>
              <a:t>.</a:t>
            </a:r>
            <a:endParaRPr lang="en-US" sz="2400" dirty="0" smtClean="0">
              <a:solidFill>
                <a:srgbClr val="FFFF00"/>
              </a:solidFill>
              <a:latin typeface="Arial" pitchFamily="34" charset="0"/>
              <a:cs typeface="Arial" pitchFamily="34" charset="0"/>
            </a:endParaRPr>
          </a:p>
          <a:p>
            <a:pPr marL="68580" indent="0">
              <a:buNone/>
            </a:pPr>
            <a:endParaRPr lang="ar-IQ" dirty="0"/>
          </a:p>
        </p:txBody>
      </p:sp>
      <p:graphicFrame>
        <p:nvGraphicFramePr>
          <p:cNvPr id="4" name="Content Placeholder 4"/>
          <p:cNvGraphicFramePr>
            <a:graphicFrameLocks/>
          </p:cNvGraphicFramePr>
          <p:nvPr>
            <p:extLst>
              <p:ext uri="{D42A27DB-BD31-4B8C-83A1-F6EECF244321}">
                <p14:modId xmlns:p14="http://schemas.microsoft.com/office/powerpoint/2010/main" val="4293654397"/>
              </p:ext>
            </p:extLst>
          </p:nvPr>
        </p:nvGraphicFramePr>
        <p:xfrm>
          <a:off x="179512" y="2204864"/>
          <a:ext cx="8748464" cy="4427593"/>
        </p:xfrm>
        <a:graphic>
          <a:graphicData uri="http://schemas.openxmlformats.org/drawingml/2006/table">
            <a:tbl>
              <a:tblPr firstRow="1" firstCol="1" bandRow="1">
                <a:tableStyleId>{5C22544A-7EE6-4342-B048-85BDC9FD1C3A}</a:tableStyleId>
              </a:tblPr>
              <a:tblGrid>
                <a:gridCol w="1974069"/>
                <a:gridCol w="3179645"/>
                <a:gridCol w="3594750"/>
              </a:tblGrid>
              <a:tr h="365255">
                <a:tc>
                  <a:txBody>
                    <a:bodyPr/>
                    <a:lstStyle/>
                    <a:p>
                      <a:pPr algn="just">
                        <a:lnSpc>
                          <a:spcPts val="1680"/>
                        </a:lnSpc>
                        <a:spcAft>
                          <a:spcPts val="120"/>
                        </a:spcAft>
                      </a:pPr>
                      <a:r>
                        <a:rPr lang="en-GB" sz="1400" dirty="0">
                          <a:effectLst/>
                        </a:rPr>
                        <a:t> </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rPr>
                        <a:t>Prokaryotes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600">
                          <a:effectLst/>
                        </a:rPr>
                        <a:t>Eukaryotes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319866">
                <a:tc>
                  <a:txBody>
                    <a:bodyPr/>
                    <a:lstStyle/>
                    <a:p>
                      <a:pPr algn="ctr">
                        <a:lnSpc>
                          <a:spcPct val="107000"/>
                        </a:lnSpc>
                        <a:spcAft>
                          <a:spcPts val="0"/>
                        </a:spcAft>
                      </a:pPr>
                      <a:r>
                        <a:rPr lang="en-GB" sz="1400">
                          <a:effectLst/>
                        </a:rPr>
                        <a:t>organisms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Bacteria, Blue-green algae</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fungi, plants, animals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319866">
                <a:tc>
                  <a:txBody>
                    <a:bodyPr/>
                    <a:lstStyle/>
                    <a:p>
                      <a:pPr algn="ctr">
                        <a:lnSpc>
                          <a:spcPct val="107000"/>
                        </a:lnSpc>
                        <a:spcAft>
                          <a:spcPts val="0"/>
                        </a:spcAft>
                      </a:pPr>
                      <a:r>
                        <a:rPr lang="en-GB" sz="1400">
                          <a:effectLst/>
                        </a:rPr>
                        <a:t>Typical size</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~1-10 µm</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 10-100 µm</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319866">
                <a:tc>
                  <a:txBody>
                    <a:bodyPr/>
                    <a:lstStyle/>
                    <a:p>
                      <a:pPr algn="ctr">
                        <a:lnSpc>
                          <a:spcPct val="107000"/>
                        </a:lnSpc>
                        <a:spcAft>
                          <a:spcPts val="0"/>
                        </a:spcAft>
                      </a:pPr>
                      <a:r>
                        <a:rPr lang="en-GB" sz="1400">
                          <a:effectLst/>
                        </a:rPr>
                        <a:t>Type of nucleus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Nuclear body, No nucleus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real nucleus with nuclear envelope</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319866">
                <a:tc>
                  <a:txBody>
                    <a:bodyPr/>
                    <a:lstStyle/>
                    <a:p>
                      <a:pPr algn="ctr">
                        <a:lnSpc>
                          <a:spcPct val="107000"/>
                        </a:lnSpc>
                        <a:spcAft>
                          <a:spcPts val="0"/>
                        </a:spcAft>
                      </a:pPr>
                      <a:r>
                        <a:rPr lang="en-GB" sz="1400">
                          <a:effectLst/>
                        </a:rPr>
                        <a:t>Ribosomes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70S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1400">
                          <a:effectLst/>
                        </a:rPr>
                        <a:t>80S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515521">
                <a:tc>
                  <a:txBody>
                    <a:bodyPr/>
                    <a:lstStyle/>
                    <a:p>
                      <a:pPr algn="ctr">
                        <a:lnSpc>
                          <a:spcPct val="107000"/>
                        </a:lnSpc>
                        <a:spcAft>
                          <a:spcPts val="0"/>
                        </a:spcAft>
                      </a:pPr>
                      <a:r>
                        <a:rPr lang="en-GB" sz="1400">
                          <a:effectLst/>
                        </a:rPr>
                        <a:t>Cytoplasmatic structure</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dirty="0">
                          <a:effectLst/>
                        </a:rPr>
                        <a:t>very few structures</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dirty="0">
                          <a:effectLst/>
                        </a:rPr>
                        <a:t>highly structured by membranes and a cytoskeleton</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504056">
                <a:tc>
                  <a:txBody>
                    <a:bodyPr/>
                    <a:lstStyle/>
                    <a:p>
                      <a:pPr algn="ctr">
                        <a:lnSpc>
                          <a:spcPct val="107000"/>
                        </a:lnSpc>
                        <a:spcAft>
                          <a:spcPts val="0"/>
                        </a:spcAft>
                      </a:pPr>
                      <a:r>
                        <a:rPr lang="en-GB" sz="1400">
                          <a:effectLst/>
                        </a:rPr>
                        <a:t>Organization</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a:effectLst/>
                        </a:rPr>
                        <a:t>usually single cells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dirty="0">
                          <a:effectLst/>
                        </a:rPr>
                        <a:t>single cells, colonies, higher multicellular organisms with specialized cells</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656728">
                <a:tc>
                  <a:txBody>
                    <a:bodyPr/>
                    <a:lstStyle/>
                    <a:p>
                      <a:pPr algn="ctr">
                        <a:lnSpc>
                          <a:spcPct val="107000"/>
                        </a:lnSpc>
                        <a:spcAft>
                          <a:spcPts val="0"/>
                        </a:spcAft>
                      </a:pPr>
                      <a:endParaRPr lang="en-GB" sz="1400" dirty="0" smtClean="0">
                        <a:effectLst/>
                      </a:endParaRPr>
                    </a:p>
                    <a:p>
                      <a:pPr algn="ctr">
                        <a:lnSpc>
                          <a:spcPct val="107000"/>
                        </a:lnSpc>
                        <a:spcAft>
                          <a:spcPts val="0"/>
                        </a:spcAft>
                      </a:pPr>
                      <a:r>
                        <a:rPr lang="en-GB" sz="1400" dirty="0" smtClean="0">
                          <a:effectLst/>
                        </a:rPr>
                        <a:t>Cell </a:t>
                      </a:r>
                      <a:r>
                        <a:rPr lang="en-GB" sz="1400" dirty="0">
                          <a:effectLst/>
                        </a:rPr>
                        <a:t>division</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endParaRPr lang="en-GB" sz="1400" dirty="0" smtClean="0">
                        <a:effectLst/>
                      </a:endParaRPr>
                    </a:p>
                    <a:p>
                      <a:pPr algn="ctr">
                        <a:lnSpc>
                          <a:spcPts val="1680"/>
                        </a:lnSpc>
                        <a:spcAft>
                          <a:spcPts val="120"/>
                        </a:spcAft>
                      </a:pPr>
                      <a:r>
                        <a:rPr lang="en-GB" sz="1400" dirty="0" smtClean="0">
                          <a:effectLst/>
                        </a:rPr>
                        <a:t>Binary </a:t>
                      </a:r>
                      <a:r>
                        <a:rPr lang="en-GB" sz="1400" dirty="0">
                          <a:effectLst/>
                        </a:rPr>
                        <a:t>fission (simple division</a:t>
                      </a:r>
                      <a:r>
                        <a:rPr lang="en-GB" sz="1400" dirty="0" smtClean="0">
                          <a:effectLst/>
                        </a:rPr>
                        <a:t>)</a:t>
                      </a:r>
                    </a:p>
                    <a:p>
                      <a:pPr algn="ctr">
                        <a:lnSpc>
                          <a:spcPts val="1680"/>
                        </a:lnSpc>
                        <a:spcAft>
                          <a:spcPts val="120"/>
                        </a:spcAft>
                      </a:pP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dirty="0" smtClean="0">
                          <a:effectLst/>
                        </a:rPr>
                        <a:t>Mitosis </a:t>
                      </a:r>
                      <a:r>
                        <a:rPr lang="en-GB" sz="1400" dirty="0">
                          <a:effectLst/>
                        </a:rPr>
                        <a:t>(normal cell  replication)</a:t>
                      </a:r>
                      <a:endParaRPr lang="en-US" sz="1100" dirty="0">
                        <a:effectLst/>
                      </a:endParaRPr>
                    </a:p>
                    <a:p>
                      <a:pPr algn="ctr">
                        <a:lnSpc>
                          <a:spcPts val="1680"/>
                        </a:lnSpc>
                        <a:spcAft>
                          <a:spcPts val="120"/>
                        </a:spcAft>
                      </a:pPr>
                      <a:r>
                        <a:rPr lang="en-GB" sz="1400" dirty="0">
                          <a:effectLst/>
                        </a:rPr>
                        <a:t>Meiosis (gamete production)</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338716">
                <a:tc>
                  <a:txBody>
                    <a:bodyPr/>
                    <a:lstStyle/>
                    <a:p>
                      <a:pPr algn="ctr">
                        <a:lnSpc>
                          <a:spcPct val="107000"/>
                        </a:lnSpc>
                        <a:spcBef>
                          <a:spcPts val="1200"/>
                        </a:spcBef>
                        <a:spcAft>
                          <a:spcPts val="0"/>
                        </a:spcAft>
                      </a:pPr>
                      <a:r>
                        <a:rPr lang="en-GB" sz="1400" dirty="0" smtClean="0">
                          <a:effectLst/>
                        </a:rPr>
                        <a:t>DNA</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ct val="115000"/>
                        </a:lnSpc>
                        <a:spcBef>
                          <a:spcPts val="1200"/>
                        </a:spcBef>
                        <a:spcAft>
                          <a:spcPts val="0"/>
                        </a:spcAft>
                      </a:pPr>
                      <a:r>
                        <a:rPr lang="en-GB" sz="1400" dirty="0" smtClean="0">
                          <a:effectLst/>
                        </a:rPr>
                        <a:t>Circular </a:t>
                      </a:r>
                      <a:r>
                        <a:rPr lang="en-GB" sz="1400" dirty="0">
                          <a:effectLst/>
                        </a:rPr>
                        <a:t>(usually)</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dirty="0" smtClean="0">
                          <a:effectLst/>
                        </a:rPr>
                        <a:t>Linear </a:t>
                      </a:r>
                      <a:r>
                        <a:rPr lang="en-GB" sz="1400" dirty="0">
                          <a:effectLst/>
                        </a:rPr>
                        <a:t>molecules (chromosomes</a:t>
                      </a:r>
                      <a:r>
                        <a:rPr lang="en-GB" sz="1400" dirty="0" smtClean="0">
                          <a:effectLst/>
                        </a:rPr>
                        <a:t>)</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319681">
                <a:tc>
                  <a:txBody>
                    <a:bodyPr/>
                    <a:lstStyle/>
                    <a:p>
                      <a:pPr algn="ctr">
                        <a:lnSpc>
                          <a:spcPct val="107000"/>
                        </a:lnSpc>
                        <a:spcAft>
                          <a:spcPts val="0"/>
                        </a:spcAft>
                      </a:pPr>
                      <a:r>
                        <a:rPr lang="en-GB" sz="1400">
                          <a:effectLst/>
                        </a:rPr>
                        <a:t>Chromosomes</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a:effectLst/>
                        </a:rPr>
                        <a:t>Single chromosome </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a:effectLst/>
                        </a:rPr>
                        <a:t>More than one chromosome</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r h="412871">
                <a:tc>
                  <a:txBody>
                    <a:bodyPr/>
                    <a:lstStyle/>
                    <a:p>
                      <a:pPr algn="ctr">
                        <a:lnSpc>
                          <a:spcPct val="107000"/>
                        </a:lnSpc>
                        <a:spcBef>
                          <a:spcPts val="1200"/>
                        </a:spcBef>
                        <a:spcAft>
                          <a:spcPts val="0"/>
                        </a:spcAft>
                      </a:pPr>
                      <a:r>
                        <a:rPr lang="en-GB" sz="1400">
                          <a:effectLst/>
                        </a:rPr>
                        <a:t>Membranes </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Bef>
                          <a:spcPts val="1200"/>
                        </a:spcBef>
                        <a:spcAft>
                          <a:spcPts val="120"/>
                        </a:spcAft>
                      </a:pPr>
                      <a:r>
                        <a:rPr lang="en-GB" sz="1400">
                          <a:effectLst/>
                        </a:rPr>
                        <a:t>Cell membrane </a:t>
                      </a:r>
                      <a:endParaRPr lang="en-US" sz="110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c>
                  <a:txBody>
                    <a:bodyPr/>
                    <a:lstStyle/>
                    <a:p>
                      <a:pPr algn="ctr">
                        <a:lnSpc>
                          <a:spcPts val="1680"/>
                        </a:lnSpc>
                        <a:spcAft>
                          <a:spcPts val="120"/>
                        </a:spcAft>
                      </a:pPr>
                      <a:r>
                        <a:rPr lang="en-GB" sz="1400" dirty="0">
                          <a:effectLst/>
                        </a:rPr>
                        <a:t>Cell membrane and membrane- bound organelles </a:t>
                      </a:r>
                      <a:endParaRPr lang="en-US" sz="1100" dirty="0">
                        <a:effectLst/>
                        <a:latin typeface="Century Gothic" panose="020B0502020202020204" pitchFamily="34" charset="0"/>
                        <a:ea typeface="Century Gothic" panose="020B0502020202020204" pitchFamily="34" charset="0"/>
                        <a:cs typeface="Arial" panose="020B0604020202020204" pitchFamily="34"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457</TotalTime>
  <Words>1297</Words>
  <Application>Microsoft Office PowerPoint</Application>
  <PresentationFormat>On-screen Show (4:3)</PresentationFormat>
  <Paragraphs>169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Metro</vt:lpstr>
      <vt:lpstr>PowerPoint Presentation</vt:lpstr>
      <vt:lpstr>PowerPoint Presentation</vt:lpstr>
      <vt:lpstr>PowerPoint Presentation</vt:lpstr>
      <vt:lpstr>PowerPoint Presentation</vt:lpstr>
      <vt:lpstr>Cell Biology</vt:lpstr>
      <vt:lpstr>Cell Biology</vt:lpstr>
      <vt:lpstr>Cell Biology</vt:lpstr>
      <vt:lpstr>Cell theory</vt:lpstr>
      <vt:lpstr>Prokaryotes and  Eukaryotes </vt:lpstr>
      <vt:lpstr>PowerPoint Presentation</vt:lpstr>
      <vt:lpstr>PowerPoint Presentation</vt:lpstr>
      <vt:lpstr>PowerPoint Presentation</vt:lpstr>
      <vt:lpstr>INTERNAL ORGANIZATION </vt:lpstr>
      <vt:lpstr>Function of Cells</vt:lpstr>
      <vt:lpstr>Function of Cells</vt:lpstr>
      <vt:lpstr>Function of Cells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dc:creator>
  <cp:lastModifiedBy>Nice</cp:lastModifiedBy>
  <cp:revision>60</cp:revision>
  <dcterms:created xsi:type="dcterms:W3CDTF">2014-11-16T05:40:08Z</dcterms:created>
  <dcterms:modified xsi:type="dcterms:W3CDTF">2020-12-11T12:22:10Z</dcterms:modified>
</cp:coreProperties>
</file>